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9" r:id="rId4"/>
  </p:sldMasterIdLst>
  <p:notesMasterIdLst>
    <p:notesMasterId r:id="rId24"/>
  </p:notesMasterIdLst>
  <p:handoutMasterIdLst>
    <p:handoutMasterId r:id="rId25"/>
  </p:handoutMasterIdLst>
  <p:sldIdLst>
    <p:sldId id="306" r:id="rId5"/>
    <p:sldId id="268" r:id="rId6"/>
    <p:sldId id="308" r:id="rId7"/>
    <p:sldId id="307" r:id="rId8"/>
    <p:sldId id="304" r:id="rId9"/>
    <p:sldId id="310" r:id="rId10"/>
    <p:sldId id="317" r:id="rId11"/>
    <p:sldId id="322" r:id="rId12"/>
    <p:sldId id="318" r:id="rId13"/>
    <p:sldId id="319" r:id="rId14"/>
    <p:sldId id="311" r:id="rId15"/>
    <p:sldId id="312" r:id="rId16"/>
    <p:sldId id="313" r:id="rId17"/>
    <p:sldId id="314" r:id="rId18"/>
    <p:sldId id="315" r:id="rId19"/>
    <p:sldId id="316" r:id="rId20"/>
    <p:sldId id="320" r:id="rId21"/>
    <p:sldId id="305" r:id="rId22"/>
    <p:sldId id="32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965A75"/>
    <a:srgbClr val="D86284"/>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524" autoAdjust="0"/>
  </p:normalViewPr>
  <p:slideViewPr>
    <p:cSldViewPr snapToGrid="0">
      <p:cViewPr varScale="1">
        <p:scale>
          <a:sx n="120" d="100"/>
          <a:sy n="120" d="100"/>
        </p:scale>
        <p:origin x="120" y="25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11/20/2023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1617870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12625758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763440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214218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7741627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343660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02056931"/>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8572188"/>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32310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529322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1976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5529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055275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78223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81339273"/>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1807566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Contoso business plan</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1069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Contoso business plan</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0485426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Contoso business plan</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21887241"/>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457652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0780649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C000"/>
          </a:fgClr>
          <a:bgClr>
            <a:schemeClr val="bg1"/>
          </a:bgClr>
        </a:patt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Contoso business plan</a:t>
            </a:r>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3631538"/>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649" r:id="rId22"/>
    <p:sldLayoutId id="2147483654" r:id="rId23"/>
    <p:sldLayoutId id="2147483675" r:id="rId24"/>
    <p:sldLayoutId id="2147483667" r:id="rId25"/>
    <p:sldLayoutId id="2147483651" r:id="rId26"/>
    <p:sldLayoutId id="2147483670" r:id="rId27"/>
    <p:sldLayoutId id="2147483672" r:id="rId28"/>
    <p:sldLayoutId id="2147483668" r:id="rId29"/>
    <p:sldLayoutId id="2147483673" r:id="rId30"/>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hyperlink" Target="https://freesvg.org/thank-you-decoration" TargetMode="External"/><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hand holding a pen over a graph&#10;&#10;Description automatically generated">
            <a:extLst>
              <a:ext uri="{FF2B5EF4-FFF2-40B4-BE49-F238E27FC236}">
                <a16:creationId xmlns:a16="http://schemas.microsoft.com/office/drawing/2014/main" id="{AE07F732-3D7A-D2F2-5DA7-16D5CEBE60BF}"/>
              </a:ext>
            </a:extLst>
          </p:cNvPr>
          <p:cNvPicPr>
            <a:picLocks noGrp="1" noChangeAspect="1"/>
          </p:cNvPicPr>
          <p:nvPr>
            <p:ph type="pic" sz="quarter" idx="15"/>
          </p:nvPr>
        </p:nvPicPr>
        <p:blipFill>
          <a:blip r:embed="rId3"/>
          <a:srcRect l="17609" r="17609"/>
          <a:stretch>
            <a:fillRect/>
          </a:stretch>
        </p:blipFill>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71389" y="1558456"/>
            <a:ext cx="4460284" cy="795130"/>
          </a:xfrm>
        </p:spPr>
        <p:txBody>
          <a:bodyPr>
            <a:normAutofit fontScale="90000"/>
          </a:bodyPr>
          <a:lstStyle/>
          <a:p>
            <a:pPr algn="ctr"/>
            <a:r>
              <a:rPr lang="en-US" b="1" i="0" dirty="0">
                <a:solidFill>
                  <a:schemeClr val="accent3">
                    <a:lumMod val="50000"/>
                  </a:schemeClr>
                </a:solidFill>
                <a:effectLst/>
                <a:latin typeface="inherit"/>
              </a:rPr>
              <a:t>Telco Customer Churn</a:t>
            </a:r>
            <a:endParaRPr lang="en-US" b="1" i="0" dirty="0">
              <a:solidFill>
                <a:schemeClr val="accent3">
                  <a:lumMod val="50000"/>
                </a:schemeClr>
              </a:solidFill>
              <a:effectLst/>
              <a:latin typeface="var(--title-font)"/>
            </a:endParaRP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31311" cy="1339794"/>
          </a:xfrm>
        </p:spPr>
        <p:txBody>
          <a:bodyPr vert="horz" lIns="91440" tIns="45720" rIns="91440" bIns="45720" rtlCol="0" anchor="t">
            <a:normAutofit/>
          </a:bodyPr>
          <a:lstStyle/>
          <a:p>
            <a:pPr algn="ctr"/>
            <a:r>
              <a:rPr lang="en-US" sz="2100" b="1" i="0" dirty="0">
                <a:solidFill>
                  <a:schemeClr val="accent3">
                    <a:lumMod val="50000"/>
                  </a:schemeClr>
                </a:solidFill>
                <a:effectLst/>
                <a:latin typeface="Hadassah Friedlaender" panose="020F0502020204030204" pitchFamily="18" charset="-79"/>
                <a:cs typeface="Hadassah Friedlaender" panose="020F0502020204030204" pitchFamily="18" charset="-79"/>
              </a:rPr>
              <a:t>Data Analysis on the Customers' churning behavior of the tele communication Services</a:t>
            </a:r>
          </a:p>
          <a:p>
            <a:pPr algn="ctr"/>
            <a:endParaRPr lang="en-US" b="1" dirty="0">
              <a:latin typeface="inherit"/>
            </a:endParaRPr>
          </a:p>
          <a:p>
            <a:pPr algn="ctr"/>
            <a:endParaRPr lang="en-US" b="1" i="0" dirty="0">
              <a:effectLst/>
              <a:latin typeface="var(--subtitle-font)"/>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1</a:t>
            </a:fld>
            <a:endParaRPr lang="en-ZA" dirty="0"/>
          </a:p>
        </p:txBody>
      </p:sp>
      <p:sp>
        <p:nvSpPr>
          <p:cNvPr id="6" name="Rectangle 5">
            <a:extLst>
              <a:ext uri="{FF2B5EF4-FFF2-40B4-BE49-F238E27FC236}">
                <a16:creationId xmlns:a16="http://schemas.microsoft.com/office/drawing/2014/main" id="{F16F72F4-5FDE-E651-8467-8F05201E9ACE}"/>
              </a:ext>
            </a:extLst>
          </p:cNvPr>
          <p:cNvSpPr/>
          <p:nvPr/>
        </p:nvSpPr>
        <p:spPr>
          <a:xfrm>
            <a:off x="1152939" y="4504415"/>
            <a:ext cx="4778734" cy="13397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0" dirty="0">
                <a:solidFill>
                  <a:schemeClr val="tx1"/>
                </a:solidFill>
                <a:effectLst/>
                <a:latin typeface="inherit"/>
              </a:rPr>
              <a:t>Stuti Poudel</a:t>
            </a:r>
          </a:p>
          <a:p>
            <a:pPr algn="ctr"/>
            <a:r>
              <a:rPr lang="en-US" sz="1200" i="0" dirty="0">
                <a:solidFill>
                  <a:schemeClr val="tx1"/>
                </a:solidFill>
                <a:effectLst/>
                <a:latin typeface="inherit"/>
              </a:rPr>
              <a:t>Bootcamp: UNC-VIRT-DATA-PT-09-2023-U-LOLC-MWTH</a:t>
            </a:r>
          </a:p>
          <a:p>
            <a:pPr algn="ctr"/>
            <a:r>
              <a:rPr lang="en-US" sz="1200" i="0" dirty="0">
                <a:solidFill>
                  <a:schemeClr val="tx1"/>
                </a:solidFill>
                <a:effectLst/>
                <a:latin typeface="inherit"/>
              </a:rPr>
              <a:t>Project 1</a:t>
            </a:r>
          </a:p>
          <a:p>
            <a:pPr algn="ctr"/>
            <a:r>
              <a:rPr lang="en-US" sz="1200" dirty="0">
                <a:solidFill>
                  <a:schemeClr val="tx1"/>
                </a:solidFill>
                <a:latin typeface="inherit"/>
              </a:rPr>
              <a:t>Date:- 11/20/2023</a:t>
            </a:r>
            <a:endParaRPr lang="en-US" sz="1200" i="0" dirty="0">
              <a:solidFill>
                <a:schemeClr val="tx1"/>
              </a:solidFill>
              <a:effectLst/>
              <a:latin typeface="inherit"/>
            </a:endParaRPr>
          </a:p>
        </p:txBody>
      </p:sp>
      <p:pic>
        <p:nvPicPr>
          <p:cNvPr id="21" name="Picture 20" descr="A magnifying glass and graph on paper&#10;&#10;Description automatically generated">
            <a:extLst>
              <a:ext uri="{FF2B5EF4-FFF2-40B4-BE49-F238E27FC236}">
                <a16:creationId xmlns:a16="http://schemas.microsoft.com/office/drawing/2014/main" id="{51183AB6-051F-BDB5-D08D-2DF4CAF2655A}"/>
              </a:ext>
            </a:extLst>
          </p:cNvPr>
          <p:cNvPicPr>
            <a:picLocks noChangeAspect="1"/>
          </p:cNvPicPr>
          <p:nvPr/>
        </p:nvPicPr>
        <p:blipFill>
          <a:blip r:embed="rId4"/>
          <a:stretch>
            <a:fillRect/>
          </a:stretch>
        </p:blipFill>
        <p:spPr>
          <a:xfrm>
            <a:off x="9166920" y="4139776"/>
            <a:ext cx="2880535" cy="2880535"/>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1453669" y="1197508"/>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Monthly charges and Churn rate</a:t>
            </a:r>
          </a:p>
        </p:txBody>
      </p:sp>
      <p:pic>
        <p:nvPicPr>
          <p:cNvPr id="6" name="Content Placeholder 5" descr="A graph with a red line and numbers&#10;&#10;Description automatically generated">
            <a:extLst>
              <a:ext uri="{FF2B5EF4-FFF2-40B4-BE49-F238E27FC236}">
                <a16:creationId xmlns:a16="http://schemas.microsoft.com/office/drawing/2014/main" id="{4E79F5CB-D371-7F09-091E-D36BA205300E}"/>
              </a:ext>
            </a:extLst>
          </p:cNvPr>
          <p:cNvPicPr>
            <a:picLocks noGrp="1" noChangeAspect="1"/>
          </p:cNvPicPr>
          <p:nvPr>
            <p:ph idx="1"/>
          </p:nvPr>
        </p:nvPicPr>
        <p:blipFill>
          <a:blip r:embed="rId2"/>
          <a:stretch>
            <a:fillRect/>
          </a:stretch>
        </p:blipFill>
        <p:spPr>
          <a:xfrm>
            <a:off x="5972175" y="162500"/>
            <a:ext cx="5857895" cy="5381049"/>
          </a:xfrm>
        </p:spPr>
      </p:pic>
      <p:sp>
        <p:nvSpPr>
          <p:cNvPr id="7" name="TextBox 6">
            <a:extLst>
              <a:ext uri="{FF2B5EF4-FFF2-40B4-BE49-F238E27FC236}">
                <a16:creationId xmlns:a16="http://schemas.microsoft.com/office/drawing/2014/main" id="{AA504104-D9FA-47EC-4F05-28396218F991}"/>
              </a:ext>
            </a:extLst>
          </p:cNvPr>
          <p:cNvSpPr txBox="1"/>
          <p:nvPr/>
        </p:nvSpPr>
        <p:spPr>
          <a:xfrm>
            <a:off x="695325" y="1850168"/>
            <a:ext cx="5400675" cy="2585323"/>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The </a:t>
            </a:r>
            <a:r>
              <a:rPr lang="en-US" b="1" dirty="0">
                <a:solidFill>
                  <a:srgbClr val="C00000"/>
                </a:solidFill>
                <a:latin typeface="Aparajita" panose="02020603050405020304" pitchFamily="18" charset="0"/>
                <a:cs typeface="Aparajita" panose="02020603050405020304" pitchFamily="18" charset="0"/>
              </a:rPr>
              <a:t>R-squared</a:t>
            </a:r>
            <a:r>
              <a:rPr lang="en-US" dirty="0">
                <a:latin typeface="Aparajita" panose="02020603050405020304" pitchFamily="18" charset="0"/>
                <a:cs typeface="Aparajita" panose="02020603050405020304" pitchFamily="18" charset="0"/>
              </a:rPr>
              <a:t> value of (approx.) </a:t>
            </a:r>
            <a:r>
              <a:rPr lang="en-US" b="1" dirty="0">
                <a:solidFill>
                  <a:srgbClr val="C00000"/>
                </a:solidFill>
                <a:latin typeface="Aparajita" panose="02020603050405020304" pitchFamily="18" charset="0"/>
                <a:cs typeface="Aparajita" panose="02020603050405020304" pitchFamily="18" charset="0"/>
              </a:rPr>
              <a:t>0.212 </a:t>
            </a:r>
            <a:r>
              <a:rPr lang="en-US" b="1" dirty="0">
                <a:latin typeface="Aparajita" panose="02020603050405020304" pitchFamily="18" charset="0"/>
                <a:cs typeface="Aparajita" panose="02020603050405020304" pitchFamily="18" charset="0"/>
              </a:rPr>
              <a:t>f</a:t>
            </a:r>
            <a:r>
              <a:rPr lang="en-US" dirty="0">
                <a:latin typeface="Aparajita" panose="02020603050405020304" pitchFamily="18" charset="0"/>
                <a:cs typeface="Aparajita" panose="02020603050405020304" pitchFamily="18" charset="0"/>
              </a:rPr>
              <a:t>rom the scatter plot and linear regression analysis indicates a </a:t>
            </a:r>
            <a:r>
              <a:rPr lang="en-US" b="1" dirty="0">
                <a:solidFill>
                  <a:srgbClr val="C00000"/>
                </a:solidFill>
                <a:latin typeface="Aparajita" panose="02020603050405020304" pitchFamily="18" charset="0"/>
                <a:cs typeface="Aparajita" panose="02020603050405020304" pitchFamily="18" charset="0"/>
              </a:rPr>
              <a:t>moderate positive relationship, </a:t>
            </a:r>
            <a:r>
              <a:rPr lang="en-US" dirty="0">
                <a:latin typeface="Aparajita" panose="02020603050405020304" pitchFamily="18" charset="0"/>
                <a:cs typeface="Aparajita" panose="02020603050405020304" pitchFamily="18" charset="0"/>
              </a:rPr>
              <a:t>s</a:t>
            </a:r>
            <a:r>
              <a:rPr lang="en-US" b="0" i="0" dirty="0">
                <a:solidFill>
                  <a:srgbClr val="000000"/>
                </a:solidFill>
                <a:effectLst/>
                <a:latin typeface="Aparajita" panose="02020603050405020304" pitchFamily="18" charset="0"/>
                <a:cs typeface="Aparajita" panose="02020603050405020304" pitchFamily="18" charset="0"/>
              </a:rPr>
              <a:t>uggesting </a:t>
            </a:r>
            <a:r>
              <a:rPr lang="en-US" b="1" i="0" dirty="0">
                <a:solidFill>
                  <a:schemeClr val="accent2"/>
                </a:solidFill>
                <a:effectLst/>
                <a:latin typeface="Aparajita" panose="02020603050405020304" pitchFamily="18" charset="0"/>
                <a:cs typeface="Aparajita" panose="02020603050405020304" pitchFamily="18" charset="0"/>
              </a:rPr>
              <a:t>higher prices may lead to higher churn</a:t>
            </a:r>
            <a:r>
              <a:rPr lang="en-US" b="0" i="0" dirty="0">
                <a:solidFill>
                  <a:srgbClr val="000000"/>
                </a:solidFill>
                <a:effectLst/>
                <a:latin typeface="Aparajita" panose="02020603050405020304" pitchFamily="18" charset="0"/>
                <a:cs typeface="Aparajita" panose="02020603050405020304" pitchFamily="18" charset="0"/>
              </a:rPr>
              <a:t>. </a:t>
            </a:r>
          </a:p>
          <a:p>
            <a:endParaRPr lang="en-US" dirty="0">
              <a:solidFill>
                <a:srgbClr val="000000"/>
              </a:solidFill>
              <a:latin typeface="Aparajita" panose="02020603050405020304" pitchFamily="18" charset="0"/>
              <a:cs typeface="Aparajita" panose="02020603050405020304" pitchFamily="18" charset="0"/>
            </a:endParaRPr>
          </a:p>
          <a:p>
            <a:r>
              <a:rPr lang="en-US" b="0" i="0" dirty="0">
                <a:solidFill>
                  <a:srgbClr val="000000"/>
                </a:solidFill>
                <a:effectLst/>
                <a:latin typeface="Aparajita" panose="02020603050405020304" pitchFamily="18" charset="0"/>
                <a:cs typeface="Aparajita" panose="02020603050405020304" pitchFamily="18" charset="0"/>
              </a:rPr>
              <a:t>However, The </a:t>
            </a:r>
            <a:r>
              <a:rPr lang="en-US" b="1" i="0" dirty="0">
                <a:solidFill>
                  <a:srgbClr val="C00000"/>
                </a:solidFill>
                <a:effectLst/>
                <a:latin typeface="Aparajita" panose="02020603050405020304" pitchFamily="18" charset="0"/>
                <a:cs typeface="Aparajita" panose="02020603050405020304" pitchFamily="18" charset="0"/>
              </a:rPr>
              <a:t>linear regression model </a:t>
            </a:r>
            <a:r>
              <a:rPr lang="en-US" b="0" i="0" dirty="0">
                <a:solidFill>
                  <a:srgbClr val="000000"/>
                </a:solidFill>
                <a:effectLst/>
                <a:latin typeface="Aparajita" panose="02020603050405020304" pitchFamily="18" charset="0"/>
                <a:cs typeface="Aparajita" panose="02020603050405020304" pitchFamily="18" charset="0"/>
              </a:rPr>
              <a:t>explains only about </a:t>
            </a:r>
            <a:r>
              <a:rPr lang="en-US" b="1" i="0" dirty="0">
                <a:solidFill>
                  <a:srgbClr val="C00000"/>
                </a:solidFill>
                <a:effectLst/>
                <a:latin typeface="Aparajita" panose="02020603050405020304" pitchFamily="18" charset="0"/>
                <a:cs typeface="Aparajita" panose="02020603050405020304" pitchFamily="18" charset="0"/>
              </a:rPr>
              <a:t>21% of the variance in churn rate</a:t>
            </a:r>
            <a:r>
              <a:rPr lang="en-US" b="0" i="0" dirty="0">
                <a:solidFill>
                  <a:srgbClr val="000000"/>
                </a:solidFill>
                <a:effectLst/>
                <a:latin typeface="Aparajita" panose="02020603050405020304" pitchFamily="18" charset="0"/>
                <a:cs typeface="Aparajita" panose="02020603050405020304" pitchFamily="18" charset="0"/>
              </a:rPr>
              <a:t>. This indicates that monthly charges are a factor in churn but not the only or most significant one.</a:t>
            </a:r>
            <a:r>
              <a:rPr lang="en-US" dirty="0">
                <a:latin typeface="Aparajita" panose="02020603050405020304" pitchFamily="18" charset="0"/>
                <a:cs typeface="Aparajita" panose="02020603050405020304" pitchFamily="18" charset="0"/>
              </a:rPr>
              <a:t> </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 The other </a:t>
            </a:r>
            <a:r>
              <a:rPr lang="en-US" b="1" dirty="0">
                <a:solidFill>
                  <a:srgbClr val="C00000"/>
                </a:solidFill>
                <a:latin typeface="Aparajita" panose="02020603050405020304" pitchFamily="18" charset="0"/>
                <a:cs typeface="Aparajita" panose="02020603050405020304" pitchFamily="18" charset="0"/>
              </a:rPr>
              <a:t>78.8</a:t>
            </a:r>
            <a:r>
              <a:rPr lang="en-US" dirty="0">
                <a:latin typeface="Aparajita" panose="02020603050405020304" pitchFamily="18" charset="0"/>
                <a:cs typeface="Aparajita" panose="02020603050405020304" pitchFamily="18" charset="0"/>
              </a:rPr>
              <a:t>% of the variation is </a:t>
            </a:r>
            <a:r>
              <a:rPr lang="en-US" b="1" dirty="0">
                <a:solidFill>
                  <a:srgbClr val="C00000"/>
                </a:solidFill>
                <a:latin typeface="Aparajita" panose="02020603050405020304" pitchFamily="18" charset="0"/>
                <a:cs typeface="Aparajita" panose="02020603050405020304" pitchFamily="18" charset="0"/>
              </a:rPr>
              <a:t>due to other factors</a:t>
            </a:r>
            <a:r>
              <a:rPr lang="en-US" dirty="0">
                <a:latin typeface="Aparajita" panose="02020603050405020304" pitchFamily="18" charset="0"/>
                <a:cs typeface="Aparajita" panose="02020603050405020304" pitchFamily="18" charset="0"/>
              </a:rPr>
              <a:t>.</a:t>
            </a:r>
          </a:p>
        </p:txBody>
      </p:sp>
      <p:sp>
        <p:nvSpPr>
          <p:cNvPr id="2" name="TextBox 1">
            <a:extLst>
              <a:ext uri="{FF2B5EF4-FFF2-40B4-BE49-F238E27FC236}">
                <a16:creationId xmlns:a16="http://schemas.microsoft.com/office/drawing/2014/main" id="{46CC2BC7-3245-699C-E06A-C3ADAD705286}"/>
              </a:ext>
            </a:extLst>
          </p:cNvPr>
          <p:cNvSpPr txBox="1"/>
          <p:nvPr/>
        </p:nvSpPr>
        <p:spPr>
          <a:xfrm>
            <a:off x="388931" y="119836"/>
            <a:ext cx="3364085" cy="37311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Tree>
    <p:extLst>
      <p:ext uri="{BB962C8B-B14F-4D97-AF65-F5344CB8AC3E}">
        <p14:creationId xmlns:p14="http://schemas.microsoft.com/office/powerpoint/2010/main" val="3170716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4944013" y="3845913"/>
            <a:ext cx="1231496" cy="308101"/>
          </a:xfrm>
        </p:spPr>
        <p:txBody>
          <a:bodyPr vert="horz" lIns="91440" tIns="45720" rIns="91440" bIns="45720" rtlCol="0" anchor="b">
            <a:normAutofit fontScale="90000"/>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4" name="Picture Placeholder 23" descr="A blue and orange rectangular bars&#10;&#10;Description automatically generated">
            <a:extLst>
              <a:ext uri="{FF2B5EF4-FFF2-40B4-BE49-F238E27FC236}">
                <a16:creationId xmlns:a16="http://schemas.microsoft.com/office/drawing/2014/main" id="{BAE68881-1038-99CE-E998-6A8B6F231B5B}"/>
              </a:ext>
            </a:extLst>
          </p:cNvPr>
          <p:cNvPicPr>
            <a:picLocks noGrp="1" noChangeAspect="1"/>
          </p:cNvPicPr>
          <p:nvPr>
            <p:ph type="pic" sz="quarter" idx="15"/>
          </p:nvPr>
        </p:nvPicPr>
        <p:blipFill>
          <a:blip r:embed="rId2"/>
          <a:stretch>
            <a:fillRect/>
          </a:stretch>
        </p:blipFill>
        <p:spPr>
          <a:xfrm>
            <a:off x="451968" y="590088"/>
            <a:ext cx="4387718" cy="2743205"/>
          </a:xfrm>
          <a:prstGeom prst="rect">
            <a:avLst/>
          </a:prstGeom>
        </p:spPr>
      </p:pic>
      <p:pic>
        <p:nvPicPr>
          <p:cNvPr id="26" name="Picture 25" descr="A blue and orange pie chart&#10;&#10;Description automatically generated">
            <a:extLst>
              <a:ext uri="{FF2B5EF4-FFF2-40B4-BE49-F238E27FC236}">
                <a16:creationId xmlns:a16="http://schemas.microsoft.com/office/drawing/2014/main" id="{BFF78708-86DC-A26A-9D82-301F0BBBB7F9}"/>
              </a:ext>
            </a:extLst>
          </p:cNvPr>
          <p:cNvPicPr>
            <a:picLocks noChangeAspect="1"/>
          </p:cNvPicPr>
          <p:nvPr/>
        </p:nvPicPr>
        <p:blipFill>
          <a:blip r:embed="rId3"/>
          <a:stretch>
            <a:fillRect/>
          </a:stretch>
        </p:blipFill>
        <p:spPr>
          <a:xfrm>
            <a:off x="4944013" y="472009"/>
            <a:ext cx="3364809" cy="3208829"/>
          </a:xfrm>
          <a:prstGeom prst="rect">
            <a:avLst/>
          </a:prstGeom>
        </p:spPr>
      </p:pic>
      <p:pic>
        <p:nvPicPr>
          <p:cNvPr id="30" name="Picture 29" descr="A graph of different colored squares&#10;&#10;Description automatically generated with medium confidence">
            <a:extLst>
              <a:ext uri="{FF2B5EF4-FFF2-40B4-BE49-F238E27FC236}">
                <a16:creationId xmlns:a16="http://schemas.microsoft.com/office/drawing/2014/main" id="{0B882C13-7D7E-F9B6-C51B-8267F895AEDD}"/>
              </a:ext>
            </a:extLst>
          </p:cNvPr>
          <p:cNvPicPr>
            <a:picLocks noChangeAspect="1"/>
          </p:cNvPicPr>
          <p:nvPr/>
        </p:nvPicPr>
        <p:blipFill>
          <a:blip r:embed="rId4"/>
          <a:stretch>
            <a:fillRect/>
          </a:stretch>
        </p:blipFill>
        <p:spPr>
          <a:xfrm>
            <a:off x="8308822" y="558838"/>
            <a:ext cx="3782527" cy="3003493"/>
          </a:xfrm>
          <a:prstGeom prst="rect">
            <a:avLst/>
          </a:prstGeom>
        </p:spPr>
      </p:pic>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11</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289250" y="-72194"/>
            <a:ext cx="2015411" cy="523220"/>
          </a:xfrm>
          <a:prstGeom prst="rect">
            <a:avLst/>
          </a:prstGeom>
          <a:noFill/>
        </p:spPr>
        <p:txBody>
          <a:bodyPr wrap="square" rtlCol="0">
            <a:spAutoFit/>
          </a:bodyPr>
          <a:lstStyle/>
          <a:p>
            <a:r>
              <a:rPr lang="en-US" sz="2800" b="1" u="sng" dirty="0">
                <a:solidFill>
                  <a:srgbClr val="C00000"/>
                </a:solidFill>
              </a:rPr>
              <a:t>Gender</a:t>
            </a:r>
          </a:p>
        </p:txBody>
      </p:sp>
      <p:pic>
        <p:nvPicPr>
          <p:cNvPr id="33" name="Picture 32" descr="A graph with blue and orange rectangles&#10;&#10;Description automatically generated">
            <a:extLst>
              <a:ext uri="{FF2B5EF4-FFF2-40B4-BE49-F238E27FC236}">
                <a16:creationId xmlns:a16="http://schemas.microsoft.com/office/drawing/2014/main" id="{FC1C6DD7-5C4B-21DB-C5EC-A57F768A5F44}"/>
              </a:ext>
            </a:extLst>
          </p:cNvPr>
          <p:cNvPicPr>
            <a:picLocks noChangeAspect="1"/>
          </p:cNvPicPr>
          <p:nvPr/>
        </p:nvPicPr>
        <p:blipFill>
          <a:blip r:embed="rId5"/>
          <a:stretch>
            <a:fillRect/>
          </a:stretch>
        </p:blipFill>
        <p:spPr>
          <a:xfrm>
            <a:off x="182880" y="3541513"/>
            <a:ext cx="4189314" cy="3077107"/>
          </a:xfrm>
          <a:prstGeom prst="rect">
            <a:avLst/>
          </a:prstGeom>
        </p:spPr>
      </p:pic>
      <p:sp>
        <p:nvSpPr>
          <p:cNvPr id="34" name="TextBox 33">
            <a:extLst>
              <a:ext uri="{FF2B5EF4-FFF2-40B4-BE49-F238E27FC236}">
                <a16:creationId xmlns:a16="http://schemas.microsoft.com/office/drawing/2014/main" id="{AE0CBF0B-94EC-428E-270F-6A13418DB50C}"/>
              </a:ext>
            </a:extLst>
          </p:cNvPr>
          <p:cNvSpPr txBox="1"/>
          <p:nvPr/>
        </p:nvSpPr>
        <p:spPr>
          <a:xfrm>
            <a:off x="4620378" y="4400258"/>
            <a:ext cx="7388742" cy="861774"/>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The </a:t>
            </a:r>
            <a:r>
              <a:rPr lang="en-US" sz="1600" b="1" dirty="0">
                <a:solidFill>
                  <a:srgbClr val="C00000"/>
                </a:solidFill>
                <a:latin typeface="Aparajita" panose="02020603050405020304" pitchFamily="18" charset="0"/>
                <a:cs typeface="Aparajita" panose="02020603050405020304" pitchFamily="18" charset="0"/>
              </a:rPr>
              <a:t>Average churn rate for females and males is (approx.) 27% and 26%, </a:t>
            </a:r>
            <a:r>
              <a:rPr lang="en-US" sz="1600" dirty="0">
                <a:latin typeface="Aparajita" panose="02020603050405020304" pitchFamily="18" charset="0"/>
                <a:cs typeface="Aparajita" panose="02020603050405020304" pitchFamily="18" charset="0"/>
              </a:rPr>
              <a:t>respectively, suggesting that the churn rate for both genders is almost identical, suggesting gender not being a strong standalone predictor of churn.</a:t>
            </a:r>
          </a:p>
        </p:txBody>
      </p:sp>
      <p:sp>
        <p:nvSpPr>
          <p:cNvPr id="35" name="Rectangle: Rounded Corners 34">
            <a:extLst>
              <a:ext uri="{FF2B5EF4-FFF2-40B4-BE49-F238E27FC236}">
                <a16:creationId xmlns:a16="http://schemas.microsoft.com/office/drawing/2014/main" id="{325C10E6-6DAD-1101-DA65-91721863A5C0}"/>
              </a:ext>
            </a:extLst>
          </p:cNvPr>
          <p:cNvSpPr/>
          <p:nvPr/>
        </p:nvSpPr>
        <p:spPr>
          <a:xfrm>
            <a:off x="3088433" y="23938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Fig6</a:t>
            </a:r>
            <a:r>
              <a:rPr lang="en-US" dirty="0"/>
              <a:t>.</a:t>
            </a:r>
          </a:p>
        </p:txBody>
      </p:sp>
      <p:sp>
        <p:nvSpPr>
          <p:cNvPr id="36" name="Rectangle: Rounded Corners 35">
            <a:extLst>
              <a:ext uri="{FF2B5EF4-FFF2-40B4-BE49-F238E27FC236}">
                <a16:creationId xmlns:a16="http://schemas.microsoft.com/office/drawing/2014/main" id="{4B2C8CB3-32A6-8FA0-8CD1-D95329686658}"/>
              </a:ext>
            </a:extLst>
          </p:cNvPr>
          <p:cNvSpPr/>
          <p:nvPr/>
        </p:nvSpPr>
        <p:spPr>
          <a:xfrm>
            <a:off x="10782640" y="2286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Fig8.</a:t>
            </a:r>
          </a:p>
        </p:txBody>
      </p:sp>
      <p:sp>
        <p:nvSpPr>
          <p:cNvPr id="39" name="Rectangle: Rounded Corners 38">
            <a:extLst>
              <a:ext uri="{FF2B5EF4-FFF2-40B4-BE49-F238E27FC236}">
                <a16:creationId xmlns:a16="http://schemas.microsoft.com/office/drawing/2014/main" id="{63B12F5A-E74B-E2F9-9761-D110E9152AFD}"/>
              </a:ext>
            </a:extLst>
          </p:cNvPr>
          <p:cNvSpPr/>
          <p:nvPr/>
        </p:nvSpPr>
        <p:spPr>
          <a:xfrm>
            <a:off x="4262215" y="577263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9</a:t>
            </a:r>
            <a:r>
              <a:rPr lang="en-US" dirty="0"/>
              <a:t>.</a:t>
            </a:r>
          </a:p>
        </p:txBody>
      </p:sp>
      <p:sp>
        <p:nvSpPr>
          <p:cNvPr id="41" name="Rectangle: Rounded Corners 40">
            <a:extLst>
              <a:ext uri="{FF2B5EF4-FFF2-40B4-BE49-F238E27FC236}">
                <a16:creationId xmlns:a16="http://schemas.microsoft.com/office/drawing/2014/main" id="{D9F6FAB8-A87E-1FFB-CFF4-C34A09651483}"/>
              </a:ext>
            </a:extLst>
          </p:cNvPr>
          <p:cNvSpPr/>
          <p:nvPr/>
        </p:nvSpPr>
        <p:spPr>
          <a:xfrm>
            <a:off x="6712081" y="169018"/>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Fig7.</a:t>
            </a:r>
          </a:p>
        </p:txBody>
      </p:sp>
    </p:spTree>
    <p:extLst>
      <p:ext uri="{BB962C8B-B14F-4D97-AF65-F5344CB8AC3E}">
        <p14:creationId xmlns:p14="http://schemas.microsoft.com/office/powerpoint/2010/main" val="154819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521844" y="3678040"/>
            <a:ext cx="1772815" cy="470560"/>
          </a:xfrm>
        </p:spPr>
        <p:txBody>
          <a:bodyPr vert="horz" lIns="91440" tIns="45720" rIns="91440" bIns="45720" rtlCol="0" anchor="b">
            <a:normAutofit/>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12</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221901" y="45213"/>
            <a:ext cx="5134647" cy="461665"/>
          </a:xfrm>
          <a:prstGeom prst="rect">
            <a:avLst/>
          </a:prstGeom>
          <a:noFill/>
        </p:spPr>
        <p:txBody>
          <a:bodyPr wrap="square" rtlCol="0">
            <a:spAutoFit/>
          </a:bodyPr>
          <a:lstStyle/>
          <a:p>
            <a:r>
              <a:rPr lang="en-US" sz="2400" b="1" u="sng" dirty="0">
                <a:solidFill>
                  <a:srgbClr val="C00000"/>
                </a:solidFill>
              </a:rPr>
              <a:t>Streaming TV Categories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5302431" y="4263277"/>
            <a:ext cx="6484481" cy="1754326"/>
          </a:xfrm>
          <a:prstGeom prst="rect">
            <a:avLst/>
          </a:prstGeom>
          <a:noFill/>
        </p:spPr>
        <p:txBody>
          <a:bodyPr wrap="square" rtlCol="0">
            <a:spAutoFit/>
          </a:bodyPr>
          <a:lstStyle/>
          <a:p>
            <a:r>
              <a:rPr lang="en-US" dirty="0">
                <a:solidFill>
                  <a:srgbClr val="000000"/>
                </a:solidFill>
                <a:latin typeface="Aparajita" panose="02020603050405020304" pitchFamily="18" charset="0"/>
                <a:cs typeface="Aparajita" panose="02020603050405020304" pitchFamily="18" charset="0"/>
              </a:rPr>
              <a:t>- T</a:t>
            </a:r>
            <a:r>
              <a:rPr lang="en-US" b="0" i="0" dirty="0">
                <a:solidFill>
                  <a:srgbClr val="000000"/>
                </a:solidFill>
                <a:effectLst/>
                <a:latin typeface="Aparajita" panose="02020603050405020304" pitchFamily="18" charset="0"/>
                <a:cs typeface="Aparajita" panose="02020603050405020304" pitchFamily="18" charset="0"/>
              </a:rPr>
              <a:t>he </a:t>
            </a:r>
            <a:r>
              <a:rPr lang="en-US" b="1" i="0" dirty="0">
                <a:solidFill>
                  <a:srgbClr val="C00000"/>
                </a:solidFill>
                <a:effectLst/>
                <a:latin typeface="Aparajita" panose="02020603050405020304" pitchFamily="18" charset="0"/>
                <a:cs typeface="Aparajita" panose="02020603050405020304" pitchFamily="18" charset="0"/>
              </a:rPr>
              <a:t>churning rate </a:t>
            </a:r>
            <a:r>
              <a:rPr lang="en-US" b="0" i="0" dirty="0">
                <a:solidFill>
                  <a:srgbClr val="000000"/>
                </a:solidFill>
                <a:effectLst/>
                <a:latin typeface="Aparajita" panose="02020603050405020304" pitchFamily="18" charset="0"/>
                <a:cs typeface="Aparajita" panose="02020603050405020304" pitchFamily="18" charset="0"/>
              </a:rPr>
              <a:t>is only </a:t>
            </a:r>
            <a:r>
              <a:rPr lang="en-US" b="1" i="0" dirty="0">
                <a:solidFill>
                  <a:srgbClr val="C00000"/>
                </a:solidFill>
                <a:effectLst/>
                <a:latin typeface="Aparajita" panose="02020603050405020304" pitchFamily="18" charset="0"/>
                <a:cs typeface="Aparajita" panose="02020603050405020304" pitchFamily="18" charset="0"/>
              </a:rPr>
              <a:t>33.52</a:t>
            </a:r>
            <a:r>
              <a:rPr lang="en-US" b="0" i="0" dirty="0">
                <a:solidFill>
                  <a:srgbClr val="000000"/>
                </a:solidFill>
                <a:effectLst/>
                <a:latin typeface="Aparajita" panose="02020603050405020304" pitchFamily="18" charset="0"/>
                <a:cs typeface="Aparajita" panose="02020603050405020304" pitchFamily="18" charset="0"/>
              </a:rPr>
              <a:t> % for customers </a:t>
            </a:r>
            <a:r>
              <a:rPr lang="en-US" b="1" i="0" dirty="0">
                <a:solidFill>
                  <a:srgbClr val="000000"/>
                </a:solidFill>
                <a:effectLst/>
                <a:latin typeface="Aparajita" panose="02020603050405020304" pitchFamily="18" charset="0"/>
                <a:cs typeface="Aparajita" panose="02020603050405020304" pitchFamily="18" charset="0"/>
              </a:rPr>
              <a:t>without Streaming TV</a:t>
            </a:r>
            <a:r>
              <a:rPr lang="en-US" b="0" i="0" dirty="0">
                <a:solidFill>
                  <a:srgbClr val="000000"/>
                </a:solidFill>
                <a:effectLst/>
                <a:latin typeface="Aparajita" panose="02020603050405020304" pitchFamily="18" charset="0"/>
                <a:cs typeface="Aparajita" panose="02020603050405020304" pitchFamily="18" charset="0"/>
              </a:rPr>
              <a:t> and </a:t>
            </a:r>
            <a:r>
              <a:rPr lang="en-US" b="1" i="0" dirty="0">
                <a:solidFill>
                  <a:srgbClr val="C00000"/>
                </a:solidFill>
                <a:effectLst/>
                <a:latin typeface="Aparajita" panose="02020603050405020304" pitchFamily="18" charset="0"/>
                <a:cs typeface="Aparajita" panose="02020603050405020304" pitchFamily="18" charset="0"/>
              </a:rPr>
              <a:t>30%</a:t>
            </a:r>
            <a:r>
              <a:rPr lang="en-US" b="0" i="0" dirty="0">
                <a:solidFill>
                  <a:srgbClr val="C00000"/>
                </a:solidFill>
                <a:effectLst/>
                <a:latin typeface="Aparajita" panose="02020603050405020304" pitchFamily="18" charset="0"/>
                <a:cs typeface="Aparajita" panose="02020603050405020304" pitchFamily="18" charset="0"/>
              </a:rPr>
              <a:t> </a:t>
            </a:r>
            <a:r>
              <a:rPr lang="en-US" dirty="0">
                <a:solidFill>
                  <a:srgbClr val="000000"/>
                </a:solidFill>
                <a:latin typeface="Aparajita" panose="02020603050405020304" pitchFamily="18" charset="0"/>
                <a:cs typeface="Aparajita" panose="02020603050405020304" pitchFamily="18" charset="0"/>
              </a:rPr>
              <a:t>for </a:t>
            </a:r>
            <a:r>
              <a:rPr lang="en-US" b="0" i="0" dirty="0">
                <a:solidFill>
                  <a:srgbClr val="000000"/>
                </a:solidFill>
                <a:effectLst/>
                <a:latin typeface="Aparajita" panose="02020603050405020304" pitchFamily="18" charset="0"/>
                <a:cs typeface="Aparajita" panose="02020603050405020304" pitchFamily="18" charset="0"/>
              </a:rPr>
              <a:t>customers </a:t>
            </a:r>
            <a:r>
              <a:rPr lang="en-US" b="1" i="0" dirty="0">
                <a:solidFill>
                  <a:srgbClr val="000000"/>
                </a:solidFill>
                <a:effectLst/>
                <a:latin typeface="Aparajita" panose="02020603050405020304" pitchFamily="18" charset="0"/>
                <a:cs typeface="Aparajita" panose="02020603050405020304" pitchFamily="18" charset="0"/>
              </a:rPr>
              <a:t>with Streaming TV</a:t>
            </a:r>
            <a:r>
              <a:rPr lang="en-US" b="0" i="0" dirty="0">
                <a:solidFill>
                  <a:srgbClr val="000000"/>
                </a:solidFill>
                <a:effectLst/>
                <a:latin typeface="Aparajita" panose="02020603050405020304" pitchFamily="18" charset="0"/>
                <a:cs typeface="Aparajita" panose="02020603050405020304" pitchFamily="18" charset="0"/>
              </a:rPr>
              <a:t>.</a:t>
            </a:r>
          </a:p>
          <a:p>
            <a:endParaRPr lang="en-US" b="0" i="0" dirty="0">
              <a:solidFill>
                <a:srgbClr val="000000"/>
              </a:solidFill>
              <a:effectLst/>
              <a:latin typeface="Aparajita" panose="02020603050405020304" pitchFamily="18" charset="0"/>
              <a:cs typeface="Aparajita" panose="02020603050405020304" pitchFamily="18" charset="0"/>
            </a:endParaRPr>
          </a:p>
          <a:p>
            <a:r>
              <a:rPr lang="en-US" dirty="0">
                <a:solidFill>
                  <a:srgbClr val="000000"/>
                </a:solidFill>
                <a:latin typeface="Aparajita" panose="02020603050405020304" pitchFamily="18" charset="0"/>
                <a:cs typeface="Aparajita" panose="02020603050405020304" pitchFamily="18" charset="0"/>
              </a:rPr>
              <a:t>-</a:t>
            </a:r>
            <a:r>
              <a:rPr lang="en-US" b="0" i="0" dirty="0">
                <a:solidFill>
                  <a:srgbClr val="000000"/>
                </a:solidFill>
                <a:effectLst/>
                <a:latin typeface="Aparajita" panose="02020603050405020304" pitchFamily="18" charset="0"/>
                <a:cs typeface="Aparajita" panose="02020603050405020304" pitchFamily="18" charset="0"/>
              </a:rPr>
              <a:t>Likewise, 21.7 % out of all people </a:t>
            </a:r>
            <a:r>
              <a:rPr lang="en-US" b="1" i="0" dirty="0">
                <a:solidFill>
                  <a:srgbClr val="C00000"/>
                </a:solidFill>
                <a:effectLst/>
                <a:latin typeface="Aparajita" panose="02020603050405020304" pitchFamily="18" charset="0"/>
                <a:cs typeface="Aparajita" panose="02020603050405020304" pitchFamily="18" charset="0"/>
              </a:rPr>
              <a:t>without internet service</a:t>
            </a:r>
            <a:r>
              <a:rPr lang="en-US" b="0" i="0" dirty="0">
                <a:solidFill>
                  <a:srgbClr val="000000"/>
                </a:solidFill>
                <a:effectLst/>
                <a:latin typeface="Aparajita" panose="02020603050405020304" pitchFamily="18" charset="0"/>
                <a:cs typeface="Aparajita" panose="02020603050405020304" pitchFamily="18" charset="0"/>
              </a:rPr>
              <a:t>, very few of them churned (113 out of 1526), i.e., </a:t>
            </a:r>
            <a:r>
              <a:rPr lang="en-US" b="1" i="0" dirty="0">
                <a:solidFill>
                  <a:srgbClr val="C00000"/>
                </a:solidFill>
                <a:effectLst/>
                <a:latin typeface="Aparajita" panose="02020603050405020304" pitchFamily="18" charset="0"/>
                <a:cs typeface="Aparajita" panose="02020603050405020304" pitchFamily="18" charset="0"/>
              </a:rPr>
              <a:t>7.40%</a:t>
            </a:r>
            <a:r>
              <a:rPr lang="en-US" b="0" i="0" dirty="0">
                <a:solidFill>
                  <a:srgbClr val="000000"/>
                </a:solidFill>
                <a:effectLst/>
                <a:latin typeface="Aparajita" panose="02020603050405020304" pitchFamily="18" charset="0"/>
                <a:cs typeface="Aparajita" panose="02020603050405020304" pitchFamily="18" charset="0"/>
              </a:rPr>
              <a:t>, suggesting these customers with no internet service may be using the telecommunication services </a:t>
            </a:r>
            <a:r>
              <a:rPr lang="en-US" b="1" i="0" dirty="0">
                <a:solidFill>
                  <a:srgbClr val="C00000"/>
                </a:solidFill>
                <a:effectLst/>
                <a:latin typeface="Aparajita" panose="02020603050405020304" pitchFamily="18" charset="0"/>
                <a:cs typeface="Aparajita" panose="02020603050405020304" pitchFamily="18" charset="0"/>
              </a:rPr>
              <a:t>for phone lines only.</a:t>
            </a:r>
            <a:endParaRPr lang="en-US" b="1" dirty="0">
              <a:solidFill>
                <a:srgbClr val="C00000"/>
              </a:solidFill>
              <a:latin typeface="Aparajita" panose="02020603050405020304" pitchFamily="18" charset="0"/>
              <a:cs typeface="Aparajita" panose="02020603050405020304" pitchFamily="18" charset="0"/>
            </a:endParaRPr>
          </a:p>
        </p:txBody>
      </p:sp>
      <p:pic>
        <p:nvPicPr>
          <p:cNvPr id="3" name="Picture 2" descr="A pie chart with text and numbers&#10;&#10;Description automatically generated">
            <a:extLst>
              <a:ext uri="{FF2B5EF4-FFF2-40B4-BE49-F238E27FC236}">
                <a16:creationId xmlns:a16="http://schemas.microsoft.com/office/drawing/2014/main" id="{E580ACF2-A906-ADF6-23EE-3EF6266A7C7A}"/>
              </a:ext>
            </a:extLst>
          </p:cNvPr>
          <p:cNvPicPr>
            <a:picLocks noChangeAspect="1"/>
          </p:cNvPicPr>
          <p:nvPr/>
        </p:nvPicPr>
        <p:blipFill>
          <a:blip r:embed="rId2"/>
          <a:stretch>
            <a:fillRect/>
          </a:stretch>
        </p:blipFill>
        <p:spPr>
          <a:xfrm>
            <a:off x="1178738" y="560303"/>
            <a:ext cx="3287137" cy="328713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318DECB-4EFE-FA72-CB6D-E66595E9ACD0}"/>
              </a:ext>
            </a:extLst>
          </p:cNvPr>
          <p:cNvPicPr>
            <a:picLocks noChangeAspect="1"/>
          </p:cNvPicPr>
          <p:nvPr/>
        </p:nvPicPr>
        <p:blipFill>
          <a:blip r:embed="rId3"/>
          <a:stretch>
            <a:fillRect/>
          </a:stretch>
        </p:blipFill>
        <p:spPr>
          <a:xfrm>
            <a:off x="1292295" y="3892998"/>
            <a:ext cx="3337581" cy="2634842"/>
          </a:xfrm>
          <a:prstGeom prst="rect">
            <a:avLst/>
          </a:prstGeom>
        </p:spPr>
      </p:pic>
      <p:pic>
        <p:nvPicPr>
          <p:cNvPr id="11" name="Picture 10" descr="A graph of blue and orange bars&#10;&#10;Description automatically generated">
            <a:extLst>
              <a:ext uri="{FF2B5EF4-FFF2-40B4-BE49-F238E27FC236}">
                <a16:creationId xmlns:a16="http://schemas.microsoft.com/office/drawing/2014/main" id="{0C3C0C7B-23F4-8CA2-89A1-16F2A56FEC6A}"/>
              </a:ext>
            </a:extLst>
          </p:cNvPr>
          <p:cNvPicPr>
            <a:picLocks noChangeAspect="1"/>
          </p:cNvPicPr>
          <p:nvPr/>
        </p:nvPicPr>
        <p:blipFill>
          <a:blip r:embed="rId4"/>
          <a:stretch>
            <a:fillRect/>
          </a:stretch>
        </p:blipFill>
        <p:spPr>
          <a:xfrm>
            <a:off x="6580156" y="196000"/>
            <a:ext cx="5057225" cy="3792919"/>
          </a:xfrm>
          <a:prstGeom prst="rect">
            <a:avLst/>
          </a:prstGeom>
        </p:spPr>
      </p:pic>
      <p:sp>
        <p:nvSpPr>
          <p:cNvPr id="12" name="Rectangle: Rounded Corners 11">
            <a:extLst>
              <a:ext uri="{FF2B5EF4-FFF2-40B4-BE49-F238E27FC236}">
                <a16:creationId xmlns:a16="http://schemas.microsoft.com/office/drawing/2014/main" id="{9169B154-0354-E558-A73C-980DFFE0CE91}"/>
              </a:ext>
            </a:extLst>
          </p:cNvPr>
          <p:cNvSpPr/>
          <p:nvPr/>
        </p:nvSpPr>
        <p:spPr>
          <a:xfrm>
            <a:off x="4277787" y="191474"/>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10</a:t>
            </a:r>
            <a:r>
              <a:rPr lang="en-US" dirty="0"/>
              <a:t>.</a:t>
            </a:r>
          </a:p>
        </p:txBody>
      </p:sp>
      <p:sp>
        <p:nvSpPr>
          <p:cNvPr id="14" name="Rectangle: Rounded Corners 13">
            <a:extLst>
              <a:ext uri="{FF2B5EF4-FFF2-40B4-BE49-F238E27FC236}">
                <a16:creationId xmlns:a16="http://schemas.microsoft.com/office/drawing/2014/main" id="{9E1A2ED2-941D-B329-B914-6141E86FD0BB}"/>
              </a:ext>
            </a:extLst>
          </p:cNvPr>
          <p:cNvSpPr/>
          <p:nvPr/>
        </p:nvSpPr>
        <p:spPr>
          <a:xfrm>
            <a:off x="1067823" y="6566853"/>
            <a:ext cx="945482" cy="18696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4.</a:t>
            </a:r>
            <a:endParaRPr lang="en-US" dirty="0"/>
          </a:p>
        </p:txBody>
      </p:sp>
      <p:sp>
        <p:nvSpPr>
          <p:cNvPr id="15" name="Rectangle: Rounded Corners 14">
            <a:extLst>
              <a:ext uri="{FF2B5EF4-FFF2-40B4-BE49-F238E27FC236}">
                <a16:creationId xmlns:a16="http://schemas.microsoft.com/office/drawing/2014/main" id="{A4131EA4-0BAD-2058-F618-C26016F2247E}"/>
              </a:ext>
            </a:extLst>
          </p:cNvPr>
          <p:cNvSpPr/>
          <p:nvPr/>
        </p:nvSpPr>
        <p:spPr>
          <a:xfrm>
            <a:off x="10107966" y="4042042"/>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11</a:t>
            </a:r>
            <a:r>
              <a:rPr lang="en-US" dirty="0"/>
              <a:t>.</a:t>
            </a:r>
          </a:p>
        </p:txBody>
      </p:sp>
    </p:spTree>
    <p:extLst>
      <p:ext uri="{BB962C8B-B14F-4D97-AF65-F5344CB8AC3E}">
        <p14:creationId xmlns:p14="http://schemas.microsoft.com/office/powerpoint/2010/main" val="362962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4917050" y="3437952"/>
            <a:ext cx="1308709" cy="470560"/>
          </a:xfrm>
        </p:spPr>
        <p:txBody>
          <a:bodyPr vert="horz" lIns="91440" tIns="45720" rIns="91440" bIns="45720" rtlCol="0" anchor="b">
            <a:normAutofit/>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13</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Contract Categories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4668883" y="3999254"/>
            <a:ext cx="7163384" cy="2123658"/>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a:t>
            </a:r>
            <a:r>
              <a:rPr lang="en-US" sz="1600" dirty="0">
                <a:solidFill>
                  <a:srgbClr val="000000"/>
                </a:solidFill>
                <a:latin typeface="Aparajita" panose="02020603050405020304" pitchFamily="18" charset="0"/>
                <a:cs typeface="Aparajita" panose="02020603050405020304" pitchFamily="18" charset="0"/>
              </a:rPr>
              <a:t>C</a:t>
            </a:r>
            <a:r>
              <a:rPr lang="en-US" sz="1600" b="0" i="0" dirty="0">
                <a:solidFill>
                  <a:srgbClr val="000000"/>
                </a:solidFill>
                <a:effectLst/>
                <a:latin typeface="Aparajita" panose="02020603050405020304" pitchFamily="18" charset="0"/>
                <a:cs typeface="Aparajita" panose="02020603050405020304" pitchFamily="18" charset="0"/>
              </a:rPr>
              <a:t>ustomers with a </a:t>
            </a:r>
            <a:r>
              <a:rPr lang="en-US" sz="1600" b="1" i="0" dirty="0">
                <a:solidFill>
                  <a:srgbClr val="C00000"/>
                </a:solidFill>
                <a:effectLst/>
                <a:latin typeface="Aparajita" panose="02020603050405020304" pitchFamily="18" charset="0"/>
                <a:cs typeface="Aparajita" panose="02020603050405020304" pitchFamily="18" charset="0"/>
              </a:rPr>
              <a:t>month-to-month contract have the highest churn rate</a:t>
            </a:r>
            <a:r>
              <a:rPr lang="en-US" sz="1600" b="1" dirty="0">
                <a:solidFill>
                  <a:srgbClr val="000000"/>
                </a:solidFill>
                <a:latin typeface="Aparajita" panose="02020603050405020304" pitchFamily="18" charset="0"/>
                <a:cs typeface="Aparajita" panose="02020603050405020304" pitchFamily="18" charset="0"/>
              </a:rPr>
              <a:t>, </a:t>
            </a:r>
            <a:r>
              <a:rPr lang="en-US" sz="1600" b="1" dirty="0" err="1">
                <a:solidFill>
                  <a:srgbClr val="000000"/>
                </a:solidFill>
                <a:latin typeface="Aparajita" panose="02020603050405020304" pitchFamily="18" charset="0"/>
                <a:cs typeface="Aparajita" panose="02020603050405020304" pitchFamily="18" charset="0"/>
              </a:rPr>
              <a:t>i.e</a:t>
            </a:r>
            <a:r>
              <a:rPr lang="en-US" sz="1600" b="1" dirty="0">
                <a:solidFill>
                  <a:srgbClr val="000000"/>
                </a:solidFill>
                <a:latin typeface="Aparajita" panose="02020603050405020304" pitchFamily="18" charset="0"/>
                <a:cs typeface="Aparajita" panose="02020603050405020304" pitchFamily="18" charset="0"/>
              </a:rPr>
              <a:t>, </a:t>
            </a:r>
            <a:r>
              <a:rPr lang="en-US" sz="1600" dirty="0">
                <a:solidFill>
                  <a:srgbClr val="000000"/>
                </a:solidFill>
                <a:latin typeface="Aparajita" panose="02020603050405020304" pitchFamily="18" charset="0"/>
                <a:cs typeface="Aparajita" panose="02020603050405020304" pitchFamily="18" charset="0"/>
              </a:rPr>
              <a:t>42.71%</a:t>
            </a:r>
            <a:endParaRPr lang="en-US" sz="1600" b="1" i="0" dirty="0">
              <a:solidFill>
                <a:srgbClr val="000000"/>
              </a:solidFill>
              <a:effectLst/>
              <a:latin typeface="Aparajita" panose="02020603050405020304" pitchFamily="18" charset="0"/>
              <a:cs typeface="Aparajita" panose="02020603050405020304" pitchFamily="18" charset="0"/>
            </a:endParaRPr>
          </a:p>
          <a:p>
            <a:r>
              <a:rPr lang="en-US" sz="1600" dirty="0">
                <a:solidFill>
                  <a:srgbClr val="000000"/>
                </a:solidFill>
                <a:latin typeface="Aparajita" panose="02020603050405020304" pitchFamily="18" charset="0"/>
                <a:cs typeface="Aparajita" panose="02020603050405020304" pitchFamily="18" charset="0"/>
              </a:rPr>
              <a:t>-And more extended contracts </a:t>
            </a:r>
            <a:r>
              <a:rPr lang="en-US" sz="1600" b="1" dirty="0">
                <a:solidFill>
                  <a:srgbClr val="C00000"/>
                </a:solidFill>
                <a:latin typeface="Aparajita" panose="02020603050405020304" pitchFamily="18" charset="0"/>
                <a:cs typeface="Aparajita" panose="02020603050405020304" pitchFamily="18" charset="0"/>
              </a:rPr>
              <a:t>(one year and two years</a:t>
            </a:r>
            <a:r>
              <a:rPr lang="en-US" sz="1600" dirty="0">
                <a:solidFill>
                  <a:srgbClr val="000000"/>
                </a:solidFill>
                <a:latin typeface="Aparajita" panose="02020603050405020304" pitchFamily="18" charset="0"/>
                <a:cs typeface="Aparajita" panose="02020603050405020304" pitchFamily="18" charset="0"/>
              </a:rPr>
              <a:t>) have </a:t>
            </a:r>
            <a:r>
              <a:rPr lang="en-US" sz="1600" dirty="0">
                <a:solidFill>
                  <a:srgbClr val="C00000"/>
                </a:solidFill>
                <a:latin typeface="Aparajita" panose="02020603050405020304" pitchFamily="18" charset="0"/>
                <a:cs typeface="Aparajita" panose="02020603050405020304" pitchFamily="18" charset="0"/>
              </a:rPr>
              <a:t>significantly lower churn rates</a:t>
            </a:r>
            <a:r>
              <a:rPr lang="en-US" sz="1600" dirty="0">
                <a:solidFill>
                  <a:srgbClr val="000000"/>
                </a:solidFill>
                <a:latin typeface="Aparajita" panose="02020603050405020304" pitchFamily="18" charset="0"/>
                <a:cs typeface="Aparajita" panose="02020603050405020304" pitchFamily="18" charset="0"/>
              </a:rPr>
              <a:t>, with the </a:t>
            </a:r>
            <a:r>
              <a:rPr lang="en-US" sz="1600" b="1" dirty="0">
                <a:solidFill>
                  <a:srgbClr val="C00000"/>
                </a:solidFill>
                <a:latin typeface="Aparajita" panose="02020603050405020304" pitchFamily="18" charset="0"/>
                <a:cs typeface="Aparajita" panose="02020603050405020304" pitchFamily="18" charset="0"/>
              </a:rPr>
              <a:t>two-year contract </a:t>
            </a:r>
            <a:r>
              <a:rPr lang="en-US" sz="1600" dirty="0">
                <a:solidFill>
                  <a:srgbClr val="000000"/>
                </a:solidFill>
                <a:latin typeface="Aparajita" panose="02020603050405020304" pitchFamily="18" charset="0"/>
                <a:cs typeface="Aparajita" panose="02020603050405020304" pitchFamily="18" charset="0"/>
              </a:rPr>
              <a:t>holders being the least likely to churn (</a:t>
            </a:r>
            <a:r>
              <a:rPr lang="en-US" sz="1600" b="1" dirty="0">
                <a:solidFill>
                  <a:srgbClr val="C00000"/>
                </a:solidFill>
                <a:latin typeface="Aparajita" panose="02020603050405020304" pitchFamily="18" charset="0"/>
                <a:cs typeface="Aparajita" panose="02020603050405020304" pitchFamily="18" charset="0"/>
              </a:rPr>
              <a:t>2.83%</a:t>
            </a:r>
            <a:r>
              <a:rPr lang="en-US" sz="1600" dirty="0">
                <a:solidFill>
                  <a:srgbClr val="000000"/>
                </a:solidFill>
                <a:latin typeface="Aparajita" panose="02020603050405020304" pitchFamily="18" charset="0"/>
                <a:cs typeface="Aparajita" panose="02020603050405020304" pitchFamily="18" charset="0"/>
              </a:rPr>
              <a:t>).</a:t>
            </a:r>
          </a:p>
          <a:p>
            <a:endParaRPr lang="en-US" sz="1600" dirty="0">
              <a:solidFill>
                <a:srgbClr val="000000"/>
              </a:solidFill>
              <a:latin typeface="Aparajita" panose="02020603050405020304" pitchFamily="18" charset="0"/>
              <a:cs typeface="Aparajita" panose="02020603050405020304" pitchFamily="18" charset="0"/>
            </a:endParaRPr>
          </a:p>
          <a:p>
            <a:pPr algn="l"/>
            <a:r>
              <a:rPr lang="en-US" sz="1600" dirty="0">
                <a:solidFill>
                  <a:srgbClr val="000000"/>
                </a:solidFill>
                <a:latin typeface="Aparajita" panose="02020603050405020304" pitchFamily="18" charset="0"/>
                <a:cs typeface="Aparajita" panose="02020603050405020304" pitchFamily="18" charset="0"/>
              </a:rPr>
              <a:t>The highest</a:t>
            </a:r>
            <a:r>
              <a:rPr lang="en-US" sz="1600" b="0" i="0" dirty="0">
                <a:solidFill>
                  <a:srgbClr val="000000"/>
                </a:solidFill>
                <a:effectLst/>
                <a:latin typeface="Aparajita" panose="02020603050405020304" pitchFamily="18" charset="0"/>
                <a:cs typeface="Aparajita" panose="02020603050405020304" pitchFamily="18" charset="0"/>
              </a:rPr>
              <a:t> month-to-month churn rate could reflect a commitment level or satisfaction with the service,</a:t>
            </a:r>
          </a:p>
          <a:p>
            <a:pPr algn="l"/>
            <a:r>
              <a:rPr lang="en-US" sz="1600" b="0" i="0" dirty="0">
                <a:solidFill>
                  <a:srgbClr val="000000"/>
                </a:solidFill>
                <a:effectLst/>
                <a:latin typeface="Aparajita" panose="02020603050405020304" pitchFamily="18" charset="0"/>
                <a:cs typeface="Aparajita" panose="02020603050405020304" pitchFamily="18" charset="0"/>
              </a:rPr>
              <a:t>unaffordability of services for a more extended period, end of promotions and trial periods, life changes, etc.</a:t>
            </a:r>
          </a:p>
          <a:p>
            <a:endParaRPr lang="en-US" dirty="0">
              <a:latin typeface="Aparajita" panose="02020603050405020304" pitchFamily="18" charset="0"/>
              <a:cs typeface="Aparajita" panose="02020603050405020304" pitchFamily="18" charset="0"/>
            </a:endParaRPr>
          </a:p>
        </p:txBody>
      </p:sp>
      <p:pic>
        <p:nvPicPr>
          <p:cNvPr id="4" name="Picture 3" descr="A pie chart with numbers and a few words&#10;&#10;Description automatically generated">
            <a:extLst>
              <a:ext uri="{FF2B5EF4-FFF2-40B4-BE49-F238E27FC236}">
                <a16:creationId xmlns:a16="http://schemas.microsoft.com/office/drawing/2014/main" id="{A6050B7E-C345-CC45-3662-C86C6A63BB0C}"/>
              </a:ext>
            </a:extLst>
          </p:cNvPr>
          <p:cNvPicPr>
            <a:picLocks noChangeAspect="1"/>
          </p:cNvPicPr>
          <p:nvPr/>
        </p:nvPicPr>
        <p:blipFill>
          <a:blip r:embed="rId2"/>
          <a:stretch>
            <a:fillRect/>
          </a:stretch>
        </p:blipFill>
        <p:spPr>
          <a:xfrm>
            <a:off x="642259" y="423566"/>
            <a:ext cx="3556110" cy="312015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E6B0C7A-2D09-B7ED-4F59-082E00B301F1}"/>
              </a:ext>
            </a:extLst>
          </p:cNvPr>
          <p:cNvPicPr>
            <a:picLocks noChangeAspect="1"/>
          </p:cNvPicPr>
          <p:nvPr/>
        </p:nvPicPr>
        <p:blipFill>
          <a:blip r:embed="rId3"/>
          <a:stretch>
            <a:fillRect/>
          </a:stretch>
        </p:blipFill>
        <p:spPr>
          <a:xfrm>
            <a:off x="627427" y="3611214"/>
            <a:ext cx="3516384" cy="3106766"/>
          </a:xfrm>
          <a:prstGeom prst="rect">
            <a:avLst/>
          </a:prstGeom>
        </p:spPr>
      </p:pic>
      <p:pic>
        <p:nvPicPr>
          <p:cNvPr id="15" name="Picture 14" descr="A graph of blue and orange bars&#10;&#10;Description automatically generated">
            <a:extLst>
              <a:ext uri="{FF2B5EF4-FFF2-40B4-BE49-F238E27FC236}">
                <a16:creationId xmlns:a16="http://schemas.microsoft.com/office/drawing/2014/main" id="{A555BE68-93C4-2BD6-AA5B-2E2FC2D9EBB1}"/>
              </a:ext>
            </a:extLst>
          </p:cNvPr>
          <p:cNvPicPr>
            <a:picLocks noChangeAspect="1"/>
          </p:cNvPicPr>
          <p:nvPr/>
        </p:nvPicPr>
        <p:blipFill>
          <a:blip r:embed="rId4"/>
          <a:stretch>
            <a:fillRect/>
          </a:stretch>
        </p:blipFill>
        <p:spPr>
          <a:xfrm>
            <a:off x="6495766" y="-22013"/>
            <a:ext cx="5013269" cy="3759952"/>
          </a:xfrm>
          <a:prstGeom prst="rect">
            <a:avLst/>
          </a:prstGeom>
        </p:spPr>
      </p:pic>
      <p:sp>
        <p:nvSpPr>
          <p:cNvPr id="16" name="Rectangle: Rounded Corners 15">
            <a:extLst>
              <a:ext uri="{FF2B5EF4-FFF2-40B4-BE49-F238E27FC236}">
                <a16:creationId xmlns:a16="http://schemas.microsoft.com/office/drawing/2014/main" id="{0695777C-E023-6C9A-B369-44D9CE9EC0E5}"/>
              </a:ext>
            </a:extLst>
          </p:cNvPr>
          <p:cNvSpPr/>
          <p:nvPr/>
        </p:nvSpPr>
        <p:spPr>
          <a:xfrm>
            <a:off x="4444880" y="6360209"/>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5</a:t>
            </a:r>
            <a:r>
              <a:rPr lang="en-US" dirty="0"/>
              <a:t>.</a:t>
            </a:r>
          </a:p>
        </p:txBody>
      </p:sp>
      <p:sp>
        <p:nvSpPr>
          <p:cNvPr id="17" name="Rectangle: Rounded Corners 16">
            <a:extLst>
              <a:ext uri="{FF2B5EF4-FFF2-40B4-BE49-F238E27FC236}">
                <a16:creationId xmlns:a16="http://schemas.microsoft.com/office/drawing/2014/main" id="{0E0798C9-34DC-B25A-0B00-B45B58B38E27}"/>
              </a:ext>
            </a:extLst>
          </p:cNvPr>
          <p:cNvSpPr/>
          <p:nvPr/>
        </p:nvSpPr>
        <p:spPr>
          <a:xfrm>
            <a:off x="10587728" y="3769758"/>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13</a:t>
            </a:r>
            <a:r>
              <a:rPr lang="en-US" dirty="0"/>
              <a:t>.</a:t>
            </a:r>
          </a:p>
        </p:txBody>
      </p:sp>
      <p:sp>
        <p:nvSpPr>
          <p:cNvPr id="18" name="Rectangle: Rounded Corners 17">
            <a:extLst>
              <a:ext uri="{FF2B5EF4-FFF2-40B4-BE49-F238E27FC236}">
                <a16:creationId xmlns:a16="http://schemas.microsoft.com/office/drawing/2014/main" id="{9ECFDC1B-06E2-37EC-20D1-A861C07A8248}"/>
              </a:ext>
            </a:extLst>
          </p:cNvPr>
          <p:cNvSpPr/>
          <p:nvPr/>
        </p:nvSpPr>
        <p:spPr>
          <a:xfrm>
            <a:off x="3608340" y="179301"/>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12</a:t>
            </a:r>
            <a:r>
              <a:rPr lang="en-US" dirty="0"/>
              <a:t>.</a:t>
            </a:r>
          </a:p>
        </p:txBody>
      </p:sp>
    </p:spTree>
    <p:extLst>
      <p:ext uri="{BB962C8B-B14F-4D97-AF65-F5344CB8AC3E}">
        <p14:creationId xmlns:p14="http://schemas.microsoft.com/office/powerpoint/2010/main" val="348593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477024" y="3437952"/>
            <a:ext cx="1772815" cy="470560"/>
          </a:xfrm>
        </p:spPr>
        <p:txBody>
          <a:bodyPr vert="horz" lIns="91440" tIns="45720" rIns="91440" bIns="45720" rtlCol="0" anchor="b">
            <a:normAutofit/>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14</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Internet Service Categories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5237666" y="4045561"/>
            <a:ext cx="6645745" cy="2277547"/>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a:t>
            </a:r>
            <a:r>
              <a:rPr lang="en-US" b="1" i="0" dirty="0">
                <a:solidFill>
                  <a:srgbClr val="C00000"/>
                </a:solidFill>
                <a:effectLst/>
                <a:latin typeface="Aparajita" panose="02020603050405020304" pitchFamily="18" charset="0"/>
                <a:cs typeface="Aparajita" panose="02020603050405020304" pitchFamily="18" charset="0"/>
              </a:rPr>
              <a:t>Fiber Optic has the highest churn rate, i.e., 42%.</a:t>
            </a:r>
            <a:endParaRPr lang="en-US" i="0" dirty="0">
              <a:effectLst/>
              <a:latin typeface="Aparajita" panose="02020603050405020304" pitchFamily="18" charset="0"/>
              <a:cs typeface="Aparajita" panose="02020603050405020304" pitchFamily="18" charset="0"/>
            </a:endParaRPr>
          </a:p>
          <a:p>
            <a:r>
              <a:rPr lang="en-US" dirty="0">
                <a:solidFill>
                  <a:srgbClr val="000000"/>
                </a:solidFill>
                <a:latin typeface="Aparajita" panose="02020603050405020304" pitchFamily="18" charset="0"/>
                <a:cs typeface="Aparajita" panose="02020603050405020304" pitchFamily="18" charset="0"/>
              </a:rPr>
              <a:t>- </a:t>
            </a:r>
            <a:r>
              <a:rPr lang="en-US" b="0" i="0" dirty="0">
                <a:solidFill>
                  <a:srgbClr val="000000"/>
                </a:solidFill>
                <a:effectLst/>
                <a:latin typeface="Aparajita" panose="02020603050405020304" pitchFamily="18" charset="0"/>
                <a:cs typeface="Aparajita" panose="02020603050405020304" pitchFamily="18" charset="0"/>
              </a:rPr>
              <a:t>Customers with No internet service have the lowest churn rate at only 7.</a:t>
            </a:r>
          </a:p>
          <a:p>
            <a:endParaRPr lang="en-US" b="0" i="0" dirty="0">
              <a:solidFill>
                <a:srgbClr val="000000"/>
              </a:solidFill>
              <a:effectLst/>
              <a:latin typeface="Aparajita" panose="02020603050405020304" pitchFamily="18" charset="0"/>
              <a:cs typeface="Aparajita" panose="02020603050405020304" pitchFamily="18" charset="0"/>
            </a:endParaRPr>
          </a:p>
          <a:p>
            <a:pPr algn="l">
              <a:buFont typeface="Arial" panose="020B0604020202020204" pitchFamily="34" charset="0"/>
              <a:buChar char="•"/>
            </a:pPr>
            <a:r>
              <a:rPr lang="en-US" b="0" i="0" dirty="0">
                <a:solidFill>
                  <a:srgbClr val="000000"/>
                </a:solidFill>
                <a:effectLst/>
                <a:latin typeface="Aparajita" panose="02020603050405020304" pitchFamily="18" charset="0"/>
                <a:cs typeface="Aparajita" panose="02020603050405020304" pitchFamily="18" charset="0"/>
              </a:rPr>
              <a:t> This suggests </a:t>
            </a:r>
            <a:r>
              <a:rPr lang="en-US" b="1" i="0" dirty="0">
                <a:solidFill>
                  <a:srgbClr val="C00000"/>
                </a:solidFill>
                <a:effectLst/>
                <a:latin typeface="Aparajita" panose="02020603050405020304" pitchFamily="18" charset="0"/>
                <a:cs typeface="Aparajita" panose="02020603050405020304" pitchFamily="18" charset="0"/>
              </a:rPr>
              <a:t>issues around fiber optic services driving churn or customers getting fiber, expecting faster speeds but being disappointed. </a:t>
            </a:r>
            <a:r>
              <a:rPr lang="en-US" b="0" i="0" dirty="0">
                <a:solidFill>
                  <a:srgbClr val="000000"/>
                </a:solidFill>
                <a:effectLst/>
                <a:latin typeface="Aparajita" panose="02020603050405020304" pitchFamily="18" charset="0"/>
                <a:cs typeface="Aparajita" panose="02020603050405020304" pitchFamily="18" charset="0"/>
              </a:rPr>
              <a:t>The provider could improve fiber optic performance and customer satisfaction to reduce churn.</a:t>
            </a:r>
          </a:p>
          <a:p>
            <a:pPr algn="l">
              <a:buFont typeface="Arial" panose="020B0604020202020204" pitchFamily="34" charset="0"/>
              <a:buChar char="•"/>
            </a:pPr>
            <a:endParaRPr lang="en-US" b="0" i="0" dirty="0">
              <a:solidFill>
                <a:srgbClr val="000000"/>
              </a:solidFill>
              <a:effectLst/>
              <a:latin typeface="Aparajita" panose="02020603050405020304" pitchFamily="18" charset="0"/>
              <a:cs typeface="Aparajita" panose="02020603050405020304" pitchFamily="18" charset="0"/>
            </a:endParaRPr>
          </a:p>
          <a:p>
            <a:r>
              <a:rPr lang="en-US" sz="1600" b="0" i="0" dirty="0">
                <a:solidFill>
                  <a:srgbClr val="000000"/>
                </a:solidFill>
                <a:effectLst/>
                <a:latin typeface="Aparajita" panose="02020603050405020304" pitchFamily="18" charset="0"/>
                <a:cs typeface="Aparajita" panose="02020603050405020304" pitchFamily="18" charset="0"/>
              </a:rPr>
              <a:t> </a:t>
            </a:r>
            <a:endParaRPr lang="en-US" dirty="0">
              <a:latin typeface="Aparajita" panose="02020603050405020304" pitchFamily="18" charset="0"/>
              <a:cs typeface="Aparajita" panose="02020603050405020304" pitchFamily="18" charset="0"/>
            </a:endParaRPr>
          </a:p>
        </p:txBody>
      </p:sp>
      <p:pic>
        <p:nvPicPr>
          <p:cNvPr id="3" name="Picture 2" descr="A pie chart of fiber optic&#10;&#10;Description automatically generated">
            <a:extLst>
              <a:ext uri="{FF2B5EF4-FFF2-40B4-BE49-F238E27FC236}">
                <a16:creationId xmlns:a16="http://schemas.microsoft.com/office/drawing/2014/main" id="{EB255C92-2C7A-EA4A-E0AE-1659AE1CB5DA}"/>
              </a:ext>
            </a:extLst>
          </p:cNvPr>
          <p:cNvPicPr>
            <a:picLocks noChangeAspect="1"/>
          </p:cNvPicPr>
          <p:nvPr/>
        </p:nvPicPr>
        <p:blipFill>
          <a:blip r:embed="rId2"/>
          <a:stretch>
            <a:fillRect/>
          </a:stretch>
        </p:blipFill>
        <p:spPr>
          <a:xfrm>
            <a:off x="621096" y="501291"/>
            <a:ext cx="3648311" cy="32227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CE061F-6E02-883B-6D66-AA8F596EDFFF}"/>
              </a:ext>
            </a:extLst>
          </p:cNvPr>
          <p:cNvPicPr>
            <a:picLocks noChangeAspect="1"/>
          </p:cNvPicPr>
          <p:nvPr/>
        </p:nvPicPr>
        <p:blipFill>
          <a:blip r:embed="rId3"/>
          <a:stretch>
            <a:fillRect/>
          </a:stretch>
        </p:blipFill>
        <p:spPr>
          <a:xfrm>
            <a:off x="622054" y="3944433"/>
            <a:ext cx="3966565" cy="2639737"/>
          </a:xfrm>
          <a:prstGeom prst="rect">
            <a:avLst/>
          </a:prstGeom>
        </p:spPr>
      </p:pic>
      <p:pic>
        <p:nvPicPr>
          <p:cNvPr id="12" name="Picture 11" descr="A graph of a number of different colored bars&#10;&#10;Description automatically generated with medium confidence">
            <a:extLst>
              <a:ext uri="{FF2B5EF4-FFF2-40B4-BE49-F238E27FC236}">
                <a16:creationId xmlns:a16="http://schemas.microsoft.com/office/drawing/2014/main" id="{B7C56F95-C6EA-94E3-E198-32390D66CC48}"/>
              </a:ext>
            </a:extLst>
          </p:cNvPr>
          <p:cNvPicPr>
            <a:picLocks noChangeAspect="1"/>
          </p:cNvPicPr>
          <p:nvPr/>
        </p:nvPicPr>
        <p:blipFill>
          <a:blip r:embed="rId4"/>
          <a:stretch>
            <a:fillRect/>
          </a:stretch>
        </p:blipFill>
        <p:spPr>
          <a:xfrm>
            <a:off x="6525144" y="-14758"/>
            <a:ext cx="5134647" cy="3850985"/>
          </a:xfrm>
          <a:prstGeom prst="rect">
            <a:avLst/>
          </a:prstGeom>
        </p:spPr>
      </p:pic>
      <p:sp>
        <p:nvSpPr>
          <p:cNvPr id="14" name="Rectangle: Rounded Corners 13">
            <a:extLst>
              <a:ext uri="{FF2B5EF4-FFF2-40B4-BE49-F238E27FC236}">
                <a16:creationId xmlns:a16="http://schemas.microsoft.com/office/drawing/2014/main" id="{68FF3E35-DF68-F522-35BC-516825A087E4}"/>
              </a:ext>
            </a:extLst>
          </p:cNvPr>
          <p:cNvSpPr/>
          <p:nvPr/>
        </p:nvSpPr>
        <p:spPr>
          <a:xfrm>
            <a:off x="3563466" y="6488026"/>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6.</a:t>
            </a:r>
            <a:endParaRPr lang="en-US" dirty="0"/>
          </a:p>
        </p:txBody>
      </p:sp>
      <p:sp>
        <p:nvSpPr>
          <p:cNvPr id="15" name="Rectangle: Rounded Corners 14">
            <a:extLst>
              <a:ext uri="{FF2B5EF4-FFF2-40B4-BE49-F238E27FC236}">
                <a16:creationId xmlns:a16="http://schemas.microsoft.com/office/drawing/2014/main" id="{136F4E49-8E7E-13E8-A5B9-81BF9779400E}"/>
              </a:ext>
            </a:extLst>
          </p:cNvPr>
          <p:cNvSpPr/>
          <p:nvPr/>
        </p:nvSpPr>
        <p:spPr>
          <a:xfrm>
            <a:off x="10617186" y="3779138"/>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15</a:t>
            </a:r>
            <a:r>
              <a:rPr lang="en-US" dirty="0"/>
              <a:t>.</a:t>
            </a:r>
          </a:p>
        </p:txBody>
      </p:sp>
      <p:sp>
        <p:nvSpPr>
          <p:cNvPr id="16" name="Rectangle: Rounded Corners 15">
            <a:extLst>
              <a:ext uri="{FF2B5EF4-FFF2-40B4-BE49-F238E27FC236}">
                <a16:creationId xmlns:a16="http://schemas.microsoft.com/office/drawing/2014/main" id="{9BD538BE-84B7-8DF9-16F7-6EC38153EC91}"/>
              </a:ext>
            </a:extLst>
          </p:cNvPr>
          <p:cNvSpPr/>
          <p:nvPr/>
        </p:nvSpPr>
        <p:spPr>
          <a:xfrm>
            <a:off x="4444879" y="278972"/>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14</a:t>
            </a:r>
            <a:r>
              <a:rPr lang="en-US" dirty="0"/>
              <a:t>.</a:t>
            </a:r>
          </a:p>
        </p:txBody>
      </p:sp>
    </p:spTree>
    <p:extLst>
      <p:ext uri="{BB962C8B-B14F-4D97-AF65-F5344CB8AC3E}">
        <p14:creationId xmlns:p14="http://schemas.microsoft.com/office/powerpoint/2010/main" val="2308409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317527" y="3773986"/>
            <a:ext cx="1772815" cy="470560"/>
          </a:xfrm>
        </p:spPr>
        <p:txBody>
          <a:bodyPr vert="horz" lIns="91440" tIns="45720" rIns="91440" bIns="45720" rtlCol="0" anchor="b">
            <a:normAutofit/>
          </a:bodyPr>
          <a:lstStyle/>
          <a:p>
            <a:r>
              <a:rPr lang="en-US" sz="24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15</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Senior Citizen status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1654680" y="4433802"/>
            <a:ext cx="10722259" cy="3416320"/>
          </a:xfrm>
          <a:prstGeom prst="rect">
            <a:avLst/>
          </a:prstGeom>
          <a:noFill/>
        </p:spPr>
        <p:txBody>
          <a:bodyPr wrap="square" rtlCol="0">
            <a:spAutoFit/>
          </a:bodyPr>
          <a:lstStyle/>
          <a:p>
            <a:r>
              <a:rPr lang="en-US" sz="1600" b="1" i="0" dirty="0">
                <a:solidFill>
                  <a:srgbClr val="C00000"/>
                </a:solidFill>
                <a:effectLst/>
                <a:latin typeface="Aparajita" panose="02020603050405020304" pitchFamily="18" charset="0"/>
                <a:cs typeface="Aparajita" panose="02020603050405020304" pitchFamily="18" charset="0"/>
              </a:rPr>
              <a:t>- Senior citizens (65+ years old) are notably churning at a higher rate (41.68%) than non-senior citizens (23.61%) which is almost double.</a:t>
            </a:r>
          </a:p>
          <a:p>
            <a:endParaRPr lang="en-US" sz="1600" b="1" i="0" dirty="0">
              <a:solidFill>
                <a:srgbClr val="C00000"/>
              </a:solidFill>
              <a:effectLst/>
              <a:latin typeface="Aparajita" panose="02020603050405020304" pitchFamily="18" charset="0"/>
              <a:cs typeface="Aparajita" panose="02020603050405020304" pitchFamily="18" charset="0"/>
            </a:endParaRPr>
          </a:p>
          <a:p>
            <a:r>
              <a:rPr lang="en-US" sz="1600" b="0" i="0" dirty="0">
                <a:solidFill>
                  <a:srgbClr val="000000"/>
                </a:solidFill>
                <a:effectLst/>
                <a:latin typeface="Aparajita" panose="02020603050405020304" pitchFamily="18" charset="0"/>
                <a:cs typeface="Aparajita" panose="02020603050405020304" pitchFamily="18" charset="0"/>
              </a:rPr>
              <a:t>- The </a:t>
            </a:r>
            <a:r>
              <a:rPr lang="en-US" sz="1600" b="1" i="0" dirty="0">
                <a:solidFill>
                  <a:srgbClr val="C00000"/>
                </a:solidFill>
                <a:effectLst/>
                <a:latin typeface="Aparajita" panose="02020603050405020304" pitchFamily="18" charset="0"/>
                <a:cs typeface="Aparajita" panose="02020603050405020304" pitchFamily="18" charset="0"/>
              </a:rPr>
              <a:t>smaller</a:t>
            </a:r>
            <a:r>
              <a:rPr lang="en-US" sz="1600" b="0" i="0" dirty="0">
                <a:solidFill>
                  <a:srgbClr val="000000"/>
                </a:solidFill>
                <a:effectLst/>
                <a:latin typeface="Aparajita" panose="02020603050405020304" pitchFamily="18" charset="0"/>
                <a:cs typeface="Aparajita" panose="02020603050405020304" pitchFamily="18" charset="0"/>
              </a:rPr>
              <a:t> number </a:t>
            </a:r>
            <a:r>
              <a:rPr lang="en-US" sz="1600" b="1" i="0" dirty="0">
                <a:solidFill>
                  <a:srgbClr val="C00000"/>
                </a:solidFill>
                <a:effectLst/>
                <a:latin typeface="Aparajita" panose="02020603050405020304" pitchFamily="18" charset="0"/>
                <a:cs typeface="Aparajita" panose="02020603050405020304" pitchFamily="18" charset="0"/>
              </a:rPr>
              <a:t>(16.2%) </a:t>
            </a:r>
            <a:r>
              <a:rPr lang="en-US" sz="1600" b="0" i="0" dirty="0">
                <a:solidFill>
                  <a:srgbClr val="000000"/>
                </a:solidFill>
                <a:effectLst/>
                <a:latin typeface="Aparajita" panose="02020603050405020304" pitchFamily="18" charset="0"/>
                <a:cs typeface="Aparajita" panose="02020603050405020304" pitchFamily="18" charset="0"/>
              </a:rPr>
              <a:t>of senior citizens in the dataset could mean we </a:t>
            </a:r>
            <a:r>
              <a:rPr lang="en-US" sz="1600" b="1" i="0" dirty="0">
                <a:solidFill>
                  <a:srgbClr val="C00000"/>
                </a:solidFill>
                <a:effectLst/>
                <a:latin typeface="Aparajita" panose="02020603050405020304" pitchFamily="18" charset="0"/>
                <a:cs typeface="Aparajita" panose="02020603050405020304" pitchFamily="18" charset="0"/>
              </a:rPr>
              <a:t>didn’t collect enough data </a:t>
            </a:r>
            <a:r>
              <a:rPr lang="en-US" sz="1600" b="0" i="0" dirty="0">
                <a:solidFill>
                  <a:srgbClr val="000000"/>
                </a:solidFill>
                <a:effectLst/>
                <a:latin typeface="Aparajita" panose="02020603050405020304" pitchFamily="18" charset="0"/>
                <a:cs typeface="Aparajita" panose="02020603050405020304" pitchFamily="18" charset="0"/>
              </a:rPr>
              <a:t>from the senior citizen population. At the same time, their </a:t>
            </a:r>
            <a:r>
              <a:rPr lang="en-US" sz="1600" b="1" i="0" dirty="0">
                <a:solidFill>
                  <a:srgbClr val="C00000"/>
                </a:solidFill>
                <a:effectLst/>
                <a:latin typeface="Aparajita" panose="02020603050405020304" pitchFamily="18" charset="0"/>
                <a:cs typeface="Aparajita" panose="02020603050405020304" pitchFamily="18" charset="0"/>
              </a:rPr>
              <a:t>higher churning rate suggests that they may need additional retention efforts, special offers, or customized service to reduce their churn rate.</a:t>
            </a:r>
          </a:p>
          <a:p>
            <a:endParaRPr lang="en-US" sz="1600" b="1" i="0" dirty="0">
              <a:solidFill>
                <a:srgbClr val="C00000"/>
              </a:solidFill>
              <a:effectLst/>
              <a:latin typeface="Aparajita" panose="02020603050405020304" pitchFamily="18" charset="0"/>
              <a:cs typeface="Aparajita" panose="02020603050405020304" pitchFamily="18" charset="0"/>
            </a:endParaRPr>
          </a:p>
          <a:p>
            <a:r>
              <a:rPr lang="en-US" sz="1600" b="0" i="0" dirty="0">
                <a:solidFill>
                  <a:srgbClr val="000000"/>
                </a:solidFill>
                <a:effectLst/>
                <a:latin typeface="Aparajita" panose="02020603050405020304" pitchFamily="18" charset="0"/>
                <a:cs typeface="Aparajita" panose="02020603050405020304" pitchFamily="18" charset="0"/>
              </a:rPr>
              <a:t>-  However, the value of (approx.) </a:t>
            </a:r>
            <a:r>
              <a:rPr lang="en-US" sz="1600" b="1" i="0" dirty="0">
                <a:solidFill>
                  <a:srgbClr val="C00000"/>
                </a:solidFill>
                <a:effectLst/>
                <a:latin typeface="Aparajita" panose="02020603050405020304" pitchFamily="18" charset="0"/>
                <a:cs typeface="Aparajita" panose="02020603050405020304" pitchFamily="18" charset="0"/>
              </a:rPr>
              <a:t>0.15 of the correlation coefficient indicates a weak but positive correlation </a:t>
            </a:r>
            <a:r>
              <a:rPr lang="en-US" sz="1600" b="0" i="0" dirty="0">
                <a:solidFill>
                  <a:srgbClr val="000000"/>
                </a:solidFill>
                <a:effectLst/>
                <a:latin typeface="Aparajita" panose="02020603050405020304" pitchFamily="18" charset="0"/>
                <a:cs typeface="Aparajita" panose="02020603050405020304" pitchFamily="18" charset="0"/>
              </a:rPr>
              <a:t>between being a senior citizen and churning, suggesting that other factors may be more responsible for the customers' churning behavior.</a:t>
            </a:r>
          </a:p>
          <a:p>
            <a:endParaRPr lang="en-US" sz="1600" dirty="0">
              <a:solidFill>
                <a:srgbClr val="000000"/>
              </a:solidFill>
              <a:latin typeface="Aparajita" panose="02020603050405020304" pitchFamily="18" charset="0"/>
              <a:cs typeface="Aparajita" panose="02020603050405020304" pitchFamily="18" charset="0"/>
            </a:endParaRPr>
          </a:p>
          <a:p>
            <a:endParaRPr lang="en-US" b="0" i="0" dirty="0">
              <a:solidFill>
                <a:srgbClr val="000000"/>
              </a:solidFill>
              <a:effectLst/>
              <a:latin typeface="Aparajita" panose="02020603050405020304" pitchFamily="18" charset="0"/>
              <a:cs typeface="Aparajita" panose="02020603050405020304" pitchFamily="18" charset="0"/>
            </a:endParaRPr>
          </a:p>
          <a:p>
            <a:pPr algn="l"/>
            <a:endParaRPr lang="en-US" b="0" i="0" dirty="0">
              <a:solidFill>
                <a:srgbClr val="000000"/>
              </a:solidFill>
              <a:effectLst/>
              <a:latin typeface="Aparajita" panose="02020603050405020304" pitchFamily="18" charset="0"/>
              <a:cs typeface="Aparajita" panose="02020603050405020304" pitchFamily="18" charset="0"/>
            </a:endParaRPr>
          </a:p>
          <a:p>
            <a:pPr algn="l"/>
            <a:endParaRPr lang="en-US" b="0" i="0" dirty="0">
              <a:solidFill>
                <a:srgbClr val="000000"/>
              </a:solidFill>
              <a:effectLst/>
              <a:latin typeface="Aparajita" panose="02020603050405020304" pitchFamily="18" charset="0"/>
              <a:cs typeface="Aparajita" panose="02020603050405020304" pitchFamily="18" charset="0"/>
            </a:endParaRPr>
          </a:p>
          <a:p>
            <a:r>
              <a:rPr lang="en-US" dirty="0">
                <a:solidFill>
                  <a:srgbClr val="000000"/>
                </a:solidFill>
                <a:latin typeface="Aparajita" panose="02020603050405020304" pitchFamily="18" charset="0"/>
                <a:cs typeface="Aparajita" panose="02020603050405020304" pitchFamily="18" charset="0"/>
              </a:rPr>
              <a:t>-</a:t>
            </a:r>
            <a:endParaRPr lang="en-US" dirty="0">
              <a:latin typeface="Aparajita" panose="02020603050405020304" pitchFamily="18" charset="0"/>
              <a:cs typeface="Aparajita" panose="02020603050405020304" pitchFamily="18" charset="0"/>
            </a:endParaRPr>
          </a:p>
        </p:txBody>
      </p:sp>
      <p:pic>
        <p:nvPicPr>
          <p:cNvPr id="4" name="Picture 3" descr="A blue and orange pie chart&#10;&#10;Description automatically generated">
            <a:extLst>
              <a:ext uri="{FF2B5EF4-FFF2-40B4-BE49-F238E27FC236}">
                <a16:creationId xmlns:a16="http://schemas.microsoft.com/office/drawing/2014/main" id="{54D71609-CDB2-38EC-7D63-DC72A1A93A55}"/>
              </a:ext>
            </a:extLst>
          </p:cNvPr>
          <p:cNvPicPr>
            <a:picLocks noChangeAspect="1"/>
          </p:cNvPicPr>
          <p:nvPr/>
        </p:nvPicPr>
        <p:blipFill>
          <a:blip r:embed="rId2"/>
          <a:stretch>
            <a:fillRect/>
          </a:stretch>
        </p:blipFill>
        <p:spPr>
          <a:xfrm>
            <a:off x="467903" y="500605"/>
            <a:ext cx="3422861" cy="3485352"/>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8F75A07B-6373-834E-FEC1-52BB131F5112}"/>
              </a:ext>
            </a:extLst>
          </p:cNvPr>
          <p:cNvPicPr>
            <a:picLocks noChangeAspect="1"/>
          </p:cNvPicPr>
          <p:nvPr/>
        </p:nvPicPr>
        <p:blipFill>
          <a:blip r:embed="rId3"/>
          <a:stretch>
            <a:fillRect/>
          </a:stretch>
        </p:blipFill>
        <p:spPr>
          <a:xfrm>
            <a:off x="4135665" y="359252"/>
            <a:ext cx="4490873" cy="350752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CFC90E7-FC85-F2A4-6115-00EE8FAAC51E}"/>
              </a:ext>
            </a:extLst>
          </p:cNvPr>
          <p:cNvPicPr>
            <a:picLocks noChangeAspect="1"/>
          </p:cNvPicPr>
          <p:nvPr/>
        </p:nvPicPr>
        <p:blipFill>
          <a:blip r:embed="rId4"/>
          <a:stretch>
            <a:fillRect/>
          </a:stretch>
        </p:blipFill>
        <p:spPr>
          <a:xfrm>
            <a:off x="8965209" y="374487"/>
            <a:ext cx="3043911" cy="3492291"/>
          </a:xfrm>
          <a:prstGeom prst="rect">
            <a:avLst/>
          </a:prstGeom>
        </p:spPr>
      </p:pic>
      <p:sp>
        <p:nvSpPr>
          <p:cNvPr id="15" name="Rectangle: Rounded Corners 14">
            <a:extLst>
              <a:ext uri="{FF2B5EF4-FFF2-40B4-BE49-F238E27FC236}">
                <a16:creationId xmlns:a16="http://schemas.microsoft.com/office/drawing/2014/main" id="{F7EBD079-AB8B-989D-4707-C4C7FA0FC43B}"/>
              </a:ext>
            </a:extLst>
          </p:cNvPr>
          <p:cNvSpPr/>
          <p:nvPr/>
        </p:nvSpPr>
        <p:spPr>
          <a:xfrm>
            <a:off x="583750" y="3995237"/>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16</a:t>
            </a:r>
            <a:r>
              <a:rPr lang="en-US" dirty="0"/>
              <a:t>.</a:t>
            </a:r>
          </a:p>
        </p:txBody>
      </p:sp>
      <p:sp>
        <p:nvSpPr>
          <p:cNvPr id="16" name="Rectangle: Rounded Corners 15">
            <a:extLst>
              <a:ext uri="{FF2B5EF4-FFF2-40B4-BE49-F238E27FC236}">
                <a16:creationId xmlns:a16="http://schemas.microsoft.com/office/drawing/2014/main" id="{A74B42B8-97BA-9A49-E962-D30088CCA694}"/>
              </a:ext>
            </a:extLst>
          </p:cNvPr>
          <p:cNvSpPr/>
          <p:nvPr/>
        </p:nvSpPr>
        <p:spPr>
          <a:xfrm>
            <a:off x="7101228" y="3664407"/>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17</a:t>
            </a:r>
            <a:r>
              <a:rPr lang="en-US" dirty="0"/>
              <a:t>.</a:t>
            </a:r>
          </a:p>
        </p:txBody>
      </p:sp>
      <p:sp>
        <p:nvSpPr>
          <p:cNvPr id="17" name="Rectangle: Rounded Corners 16">
            <a:extLst>
              <a:ext uri="{FF2B5EF4-FFF2-40B4-BE49-F238E27FC236}">
                <a16:creationId xmlns:a16="http://schemas.microsoft.com/office/drawing/2014/main" id="{35C39888-BE94-66F2-8F68-ECA1D1F42E61}"/>
              </a:ext>
            </a:extLst>
          </p:cNvPr>
          <p:cNvSpPr/>
          <p:nvPr/>
        </p:nvSpPr>
        <p:spPr>
          <a:xfrm>
            <a:off x="10782640" y="3867705"/>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7</a:t>
            </a:r>
            <a:r>
              <a:rPr lang="en-US" dirty="0"/>
              <a:t>.</a:t>
            </a:r>
          </a:p>
        </p:txBody>
      </p:sp>
    </p:spTree>
    <p:extLst>
      <p:ext uri="{BB962C8B-B14F-4D97-AF65-F5344CB8AC3E}">
        <p14:creationId xmlns:p14="http://schemas.microsoft.com/office/powerpoint/2010/main" val="1533831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317527" y="3507137"/>
            <a:ext cx="1772815" cy="470560"/>
          </a:xfrm>
        </p:spPr>
        <p:txBody>
          <a:bodyPr vert="horz" lIns="91440" tIns="45720" rIns="91440" bIns="45720" rtlCol="0" anchor="b">
            <a:normAutofit/>
          </a:bodyPr>
          <a:lstStyle/>
          <a:p>
            <a:r>
              <a:rPr lang="en-US" sz="24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16</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Total Charges</a:t>
            </a:r>
          </a:p>
        </p:txBody>
      </p:sp>
      <p:pic>
        <p:nvPicPr>
          <p:cNvPr id="3" name="Picture 2" descr="A red and blue graph&#10;&#10;Description automatically generated">
            <a:extLst>
              <a:ext uri="{FF2B5EF4-FFF2-40B4-BE49-F238E27FC236}">
                <a16:creationId xmlns:a16="http://schemas.microsoft.com/office/drawing/2014/main" id="{262FB568-D235-5275-500A-29F4F58ACED7}"/>
              </a:ext>
            </a:extLst>
          </p:cNvPr>
          <p:cNvPicPr>
            <a:picLocks noChangeAspect="1"/>
          </p:cNvPicPr>
          <p:nvPr/>
        </p:nvPicPr>
        <p:blipFill>
          <a:blip r:embed="rId2"/>
          <a:stretch>
            <a:fillRect/>
          </a:stretch>
        </p:blipFill>
        <p:spPr>
          <a:xfrm>
            <a:off x="609589" y="685794"/>
            <a:ext cx="5906254" cy="295312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E8FA4BD-CE75-F2B1-4CE0-9B6290A47E07}"/>
              </a:ext>
            </a:extLst>
          </p:cNvPr>
          <p:cNvPicPr>
            <a:picLocks noChangeAspect="1"/>
          </p:cNvPicPr>
          <p:nvPr/>
        </p:nvPicPr>
        <p:blipFill>
          <a:blip r:embed="rId3"/>
          <a:stretch>
            <a:fillRect/>
          </a:stretch>
        </p:blipFill>
        <p:spPr>
          <a:xfrm>
            <a:off x="6434360" y="154190"/>
            <a:ext cx="4427121" cy="3297643"/>
          </a:xfrm>
          <a:prstGeom prst="rect">
            <a:avLst/>
          </a:prstGeom>
        </p:spPr>
      </p:pic>
      <p:sp>
        <p:nvSpPr>
          <p:cNvPr id="14" name="TextBox 13">
            <a:extLst>
              <a:ext uri="{FF2B5EF4-FFF2-40B4-BE49-F238E27FC236}">
                <a16:creationId xmlns:a16="http://schemas.microsoft.com/office/drawing/2014/main" id="{8010426A-2BC5-FDA9-F5D3-F793B4BA3CC7}"/>
              </a:ext>
            </a:extLst>
          </p:cNvPr>
          <p:cNvSpPr txBox="1"/>
          <p:nvPr/>
        </p:nvSpPr>
        <p:spPr>
          <a:xfrm>
            <a:off x="1817338" y="4003320"/>
            <a:ext cx="9599338" cy="2831544"/>
          </a:xfrm>
          <a:prstGeom prst="rect">
            <a:avLst/>
          </a:prstGeom>
          <a:noFill/>
        </p:spPr>
        <p:txBody>
          <a:bodyPr wrap="square" rtlCol="0">
            <a:spAutoFit/>
          </a:bodyPr>
          <a:lstStyle/>
          <a:p>
            <a:r>
              <a:rPr lang="en-US" sz="1600" dirty="0">
                <a:latin typeface="Aparajita" panose="02020603050405020304" pitchFamily="18" charset="0"/>
                <a:cs typeface="Aparajita" panose="02020603050405020304" pitchFamily="18" charset="0"/>
              </a:rPr>
              <a:t>- </a:t>
            </a:r>
            <a:r>
              <a:rPr lang="en-US" sz="1600" i="1" dirty="0">
                <a:latin typeface="Aparajita" panose="02020603050405020304" pitchFamily="18" charset="0"/>
                <a:cs typeface="Aparajita" panose="02020603050405020304" pitchFamily="18" charset="0"/>
              </a:rPr>
              <a:t>The median total charges </a:t>
            </a:r>
            <a:r>
              <a:rPr lang="en-US" sz="1600" dirty="0">
                <a:latin typeface="Aparajita" panose="02020603050405020304" pitchFamily="18" charset="0"/>
                <a:cs typeface="Aparajita" panose="02020603050405020304" pitchFamily="18" charset="0"/>
              </a:rPr>
              <a:t>for Churned customers are lower than retained customers ( </a:t>
            </a:r>
            <a:r>
              <a:rPr lang="en-US" sz="1600" dirty="0">
                <a:solidFill>
                  <a:srgbClr val="C00000"/>
                </a:solidFill>
                <a:latin typeface="Aparajita" panose="02020603050405020304" pitchFamily="18" charset="0"/>
                <a:cs typeface="Aparajita" panose="02020603050405020304" pitchFamily="18" charset="0"/>
              </a:rPr>
              <a:t>703.55 &lt;   1683.60).</a:t>
            </a:r>
          </a:p>
          <a:p>
            <a:endParaRPr lang="en-US" sz="1600" i="1" dirty="0">
              <a:latin typeface="Aparajita" panose="02020603050405020304" pitchFamily="18" charset="0"/>
              <a:cs typeface="Aparajita" panose="02020603050405020304" pitchFamily="18" charset="0"/>
            </a:endParaRPr>
          </a:p>
          <a:p>
            <a:r>
              <a:rPr lang="en-US" sz="1600" b="0" i="1" dirty="0">
                <a:effectLst/>
                <a:latin typeface="Aparajita" panose="02020603050405020304" pitchFamily="18" charset="0"/>
                <a:cs typeface="Aparajita" panose="02020603050405020304" pitchFamily="18" charset="0"/>
              </a:rPr>
              <a:t>- </a:t>
            </a:r>
            <a:r>
              <a:rPr lang="en-US" sz="1600" i="1" dirty="0">
                <a:effectLst/>
                <a:latin typeface="Aparajita" panose="02020603050405020304" pitchFamily="18" charset="0"/>
                <a:cs typeface="Aparajita" panose="02020603050405020304" pitchFamily="18" charset="0"/>
              </a:rPr>
              <a:t>The interquartile range (IQR), </a:t>
            </a:r>
            <a:r>
              <a:rPr lang="en-US" sz="1600" b="0" i="0" dirty="0">
                <a:solidFill>
                  <a:srgbClr val="000000"/>
                </a:solidFill>
                <a:effectLst/>
                <a:latin typeface="Aparajita" panose="02020603050405020304" pitchFamily="18" charset="0"/>
                <a:cs typeface="Aparajita" panose="02020603050405020304" pitchFamily="18" charset="0"/>
              </a:rPr>
              <a:t>represented by the length of the boxes, seems to be </a:t>
            </a:r>
            <a:r>
              <a:rPr lang="en-US" sz="1600" b="1" i="0" dirty="0">
                <a:solidFill>
                  <a:srgbClr val="C00000"/>
                </a:solidFill>
                <a:effectLst/>
                <a:latin typeface="Aparajita" panose="02020603050405020304" pitchFamily="18" charset="0"/>
                <a:cs typeface="Aparajita" panose="02020603050405020304" pitchFamily="18" charset="0"/>
              </a:rPr>
              <a:t>wider for retained customers</a:t>
            </a:r>
            <a:r>
              <a:rPr lang="en-US" sz="1600" b="0" i="0" dirty="0">
                <a:solidFill>
                  <a:srgbClr val="000000"/>
                </a:solidFill>
                <a:effectLst/>
                <a:latin typeface="Aparajita" panose="02020603050405020304" pitchFamily="18" charset="0"/>
                <a:cs typeface="Aparajita" panose="02020603050405020304" pitchFamily="18" charset="0"/>
              </a:rPr>
              <a:t>, suggesting more </a:t>
            </a:r>
            <a:r>
              <a:rPr lang="en-US" sz="1600" b="1" i="0" dirty="0">
                <a:solidFill>
                  <a:srgbClr val="C00000"/>
                </a:solidFill>
                <a:effectLst/>
                <a:latin typeface="Aparajita" panose="02020603050405020304" pitchFamily="18" charset="0"/>
                <a:cs typeface="Aparajita" panose="02020603050405020304" pitchFamily="18" charset="0"/>
              </a:rPr>
              <a:t>variability in the total charges </a:t>
            </a:r>
            <a:r>
              <a:rPr lang="en-US" sz="1600" b="0" i="0" dirty="0">
                <a:solidFill>
                  <a:srgbClr val="000000"/>
                </a:solidFill>
                <a:effectLst/>
                <a:latin typeface="Aparajita" panose="02020603050405020304" pitchFamily="18" charset="0"/>
                <a:cs typeface="Aparajita" panose="02020603050405020304" pitchFamily="18" charset="0"/>
              </a:rPr>
              <a:t>among customers who have not churned, which is also the case with monthly charges as shown in slide 6 (fig3.)</a:t>
            </a:r>
          </a:p>
          <a:p>
            <a:pPr>
              <a:buFont typeface="Arial" panose="020B0604020202020204" pitchFamily="34" charset="0"/>
              <a:buChar char="•"/>
            </a:pPr>
            <a:r>
              <a:rPr lang="en-US" sz="1600" b="0" i="0" dirty="0">
                <a:solidFill>
                  <a:srgbClr val="000000"/>
                </a:solidFill>
                <a:effectLst/>
                <a:latin typeface="Aparajita" panose="02020603050405020304" pitchFamily="18" charset="0"/>
                <a:cs typeface="Aparajita" panose="02020603050405020304" pitchFamily="18" charset="0"/>
              </a:rPr>
              <a:t> </a:t>
            </a:r>
            <a:r>
              <a:rPr lang="en-US" sz="1600" b="1" i="0" dirty="0">
                <a:solidFill>
                  <a:srgbClr val="C00000"/>
                </a:solidFill>
                <a:effectLst/>
                <a:latin typeface="Aparajita" panose="02020603050405020304" pitchFamily="18" charset="0"/>
                <a:cs typeface="Aparajita" panose="02020603050405020304" pitchFamily="18" charset="0"/>
              </a:rPr>
              <a:t>The outliers among churned customers</a:t>
            </a:r>
            <a:r>
              <a:rPr lang="en-US" sz="1600" b="0" i="0" dirty="0">
                <a:solidFill>
                  <a:srgbClr val="000000"/>
                </a:solidFill>
                <a:effectLst/>
                <a:latin typeface="Aparajita" panose="02020603050405020304" pitchFamily="18" charset="0"/>
                <a:cs typeface="Aparajita" panose="02020603050405020304" pitchFamily="18" charset="0"/>
              </a:rPr>
              <a:t> suggest that while the median total charge is lower, several </a:t>
            </a:r>
            <a:r>
              <a:rPr lang="en-US" sz="1600" b="1" i="0" dirty="0">
                <a:solidFill>
                  <a:srgbClr val="C00000"/>
                </a:solidFill>
                <a:effectLst/>
                <a:latin typeface="Aparajita" panose="02020603050405020304" pitchFamily="18" charset="0"/>
                <a:cs typeface="Aparajita" panose="02020603050405020304" pitchFamily="18" charset="0"/>
              </a:rPr>
              <a:t>customers still had very high total charges(extreme values). </a:t>
            </a:r>
            <a:r>
              <a:rPr lang="en-US" sz="1600" b="0" i="0" dirty="0">
                <a:solidFill>
                  <a:srgbClr val="000000"/>
                </a:solidFill>
                <a:effectLst/>
                <a:latin typeface="Aparajita" panose="02020603050405020304" pitchFamily="18" charset="0"/>
                <a:cs typeface="Aparajita" panose="02020603050405020304" pitchFamily="18" charset="0"/>
              </a:rPr>
              <a:t>The absence of outliers in the retained customer box plot suggests a more uniform distribution of total charges without extreme values, suggesting customers within a specific range of spending are more likely to stay, which could be a </a:t>
            </a:r>
            <a:r>
              <a:rPr lang="en-US" sz="1600" b="1" i="0" dirty="0">
                <a:solidFill>
                  <a:srgbClr val="C00000"/>
                </a:solidFill>
                <a:effectLst/>
                <a:latin typeface="Aparajita" panose="02020603050405020304" pitchFamily="18" charset="0"/>
                <a:cs typeface="Aparajita" panose="02020603050405020304" pitchFamily="18" charset="0"/>
              </a:rPr>
              <a:t>sign of stable usage patterns and satisfaction with the service </a:t>
            </a:r>
            <a:r>
              <a:rPr lang="en-US" sz="1600" b="0" i="0" dirty="0">
                <a:solidFill>
                  <a:srgbClr val="000000"/>
                </a:solidFill>
                <a:effectLst/>
                <a:latin typeface="Aparajita" panose="02020603050405020304" pitchFamily="18" charset="0"/>
                <a:cs typeface="Aparajita" panose="02020603050405020304" pitchFamily="18" charset="0"/>
              </a:rPr>
              <a:t>among these customers, possibly because they find the services to be of good value or due to the costs associated with switching to another provider.</a:t>
            </a:r>
          </a:p>
          <a:p>
            <a:endParaRPr lang="en-US" dirty="0">
              <a:latin typeface="Aparajita" panose="02020603050405020304" pitchFamily="18" charset="0"/>
              <a:cs typeface="Aparajita" panose="02020603050405020304" pitchFamily="18" charset="0"/>
            </a:endParaRPr>
          </a:p>
        </p:txBody>
      </p:sp>
      <p:sp>
        <p:nvSpPr>
          <p:cNvPr id="17" name="Rectangle: Rounded Corners 16">
            <a:extLst>
              <a:ext uri="{FF2B5EF4-FFF2-40B4-BE49-F238E27FC236}">
                <a16:creationId xmlns:a16="http://schemas.microsoft.com/office/drawing/2014/main" id="{8E04CD38-0321-325C-58BE-07BC4AC6ED0D}"/>
              </a:ext>
            </a:extLst>
          </p:cNvPr>
          <p:cNvSpPr/>
          <p:nvPr/>
        </p:nvSpPr>
        <p:spPr>
          <a:xfrm>
            <a:off x="4315154" y="342557"/>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18</a:t>
            </a:r>
            <a:r>
              <a:rPr lang="en-US" dirty="0"/>
              <a:t>.</a:t>
            </a:r>
          </a:p>
        </p:txBody>
      </p:sp>
      <p:sp>
        <p:nvSpPr>
          <p:cNvPr id="18" name="Rectangle: Rounded Corners 17">
            <a:extLst>
              <a:ext uri="{FF2B5EF4-FFF2-40B4-BE49-F238E27FC236}">
                <a16:creationId xmlns:a16="http://schemas.microsoft.com/office/drawing/2014/main" id="{306FBE8B-E67F-A18C-C3E6-A72BB2A9344C}"/>
              </a:ext>
            </a:extLst>
          </p:cNvPr>
          <p:cNvSpPr/>
          <p:nvPr/>
        </p:nvSpPr>
        <p:spPr>
          <a:xfrm>
            <a:off x="10018815" y="3452943"/>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8</a:t>
            </a:r>
            <a:r>
              <a:rPr lang="en-US" dirty="0"/>
              <a:t>.</a:t>
            </a:r>
          </a:p>
        </p:txBody>
      </p:sp>
    </p:spTree>
    <p:extLst>
      <p:ext uri="{BB962C8B-B14F-4D97-AF65-F5344CB8AC3E}">
        <p14:creationId xmlns:p14="http://schemas.microsoft.com/office/powerpoint/2010/main" val="89286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FB245F-06FD-D422-8A04-4A5F6E8EE6F1}"/>
              </a:ext>
            </a:extLst>
          </p:cNvPr>
          <p:cNvSpPr>
            <a:spLocks noGrp="1"/>
          </p:cNvSpPr>
          <p:nvPr>
            <p:ph type="ctrTitle"/>
          </p:nvPr>
        </p:nvSpPr>
        <p:spPr>
          <a:xfrm>
            <a:off x="3352753" y="0"/>
            <a:ext cx="5767394" cy="522109"/>
          </a:xfrm>
        </p:spPr>
        <p:txBody>
          <a:bodyPr>
            <a:noAutofit/>
          </a:bodyPr>
          <a:lstStyle/>
          <a:p>
            <a:pPr algn="ctr"/>
            <a:r>
              <a:rPr lang="en-US" sz="3600" b="1" dirty="0">
                <a:solidFill>
                  <a:schemeClr val="accent2"/>
                </a:solidFill>
                <a:highlight>
                  <a:srgbClr val="FFFF00"/>
                </a:highlight>
                <a:latin typeface="Aparajita" panose="02020603050405020304" pitchFamily="18" charset="0"/>
                <a:cs typeface="Aparajita" panose="02020603050405020304" pitchFamily="18" charset="0"/>
              </a:rPr>
              <a:t>Conclusion</a:t>
            </a:r>
          </a:p>
        </p:txBody>
      </p:sp>
      <p:sp>
        <p:nvSpPr>
          <p:cNvPr id="11" name="Subtitle 10">
            <a:extLst>
              <a:ext uri="{FF2B5EF4-FFF2-40B4-BE49-F238E27FC236}">
                <a16:creationId xmlns:a16="http://schemas.microsoft.com/office/drawing/2014/main" id="{3C8D94D4-D377-108D-A36D-839266D8DF3A}"/>
              </a:ext>
            </a:extLst>
          </p:cNvPr>
          <p:cNvSpPr>
            <a:spLocks noGrp="1"/>
          </p:cNvSpPr>
          <p:nvPr>
            <p:ph type="subTitle" idx="1"/>
          </p:nvPr>
        </p:nvSpPr>
        <p:spPr>
          <a:xfrm>
            <a:off x="1184742" y="522109"/>
            <a:ext cx="10319869" cy="5926399"/>
          </a:xfrm>
        </p:spPr>
        <p:txBody>
          <a:bodyPr>
            <a:normAutofit fontScale="25000" lnSpcReduction="20000"/>
          </a:bodyPr>
          <a:lstStyle/>
          <a:p>
            <a:pPr marL="342900" indent="-342900" algn="l">
              <a:buFont typeface="Arial" panose="020B0604020202020204" pitchFamily="34" charset="0"/>
              <a:buChar char="•"/>
            </a:pPr>
            <a:r>
              <a:rPr lang="en-US" sz="5600" b="1" i="0" dirty="0">
                <a:solidFill>
                  <a:srgbClr val="000000"/>
                </a:solidFill>
                <a:effectLst/>
                <a:latin typeface="Aparajita" panose="02020603050405020304" pitchFamily="18" charset="0"/>
                <a:cs typeface="Aparajita" panose="02020603050405020304" pitchFamily="18" charset="0"/>
              </a:rPr>
              <a:t>With respect to "Monthly charges"</a:t>
            </a:r>
            <a:r>
              <a:rPr lang="en-US" sz="5600" b="0" i="0" dirty="0">
                <a:solidFill>
                  <a:srgbClr val="000000"/>
                </a:solidFill>
                <a:effectLst/>
                <a:latin typeface="Aparajita" panose="02020603050405020304" pitchFamily="18" charset="0"/>
                <a:cs typeface="Aparajita" panose="02020603050405020304" pitchFamily="18" charset="0"/>
              </a:rPr>
              <a:t>: </a:t>
            </a:r>
            <a:r>
              <a:rPr lang="en-US" sz="5600" b="1" i="0" dirty="0">
                <a:solidFill>
                  <a:srgbClr val="C00000"/>
                </a:solidFill>
                <a:effectLst/>
                <a:latin typeface="Aparajita" panose="02020603050405020304" pitchFamily="18" charset="0"/>
                <a:cs typeface="Aparajita" panose="02020603050405020304" pitchFamily="18" charset="0"/>
              </a:rPr>
              <a:t>There could be other factors influencing churn that are not included in the model. These might include customer service quality, contract terms, competitive offers, individual customer preferences, and market conditions</a:t>
            </a:r>
            <a:r>
              <a:rPr lang="en-US" sz="5600" b="0" i="0" dirty="0">
                <a:solidFill>
                  <a:srgbClr val="C00000"/>
                </a:solidFill>
                <a:effectLst/>
                <a:latin typeface="Aparajita" panose="02020603050405020304" pitchFamily="18" charset="0"/>
                <a:cs typeface="Aparajita" panose="02020603050405020304" pitchFamily="18" charset="0"/>
              </a:rPr>
              <a:t>. </a:t>
            </a:r>
            <a:r>
              <a:rPr lang="en-US" sz="5600" b="0" i="0" dirty="0">
                <a:solidFill>
                  <a:srgbClr val="000000"/>
                </a:solidFill>
                <a:effectLst/>
                <a:latin typeface="Aparajita" panose="02020603050405020304" pitchFamily="18" charset="0"/>
                <a:cs typeface="Aparajita" panose="02020603050405020304" pitchFamily="18" charset="0"/>
              </a:rPr>
              <a:t>The dataset might not represent the broader population or capture enough historical context to adequately model the churn behavior regarding monthly charges’ relationship with the churn rate. While the </a:t>
            </a:r>
            <a:r>
              <a:rPr lang="en-US" sz="5600" b="1" i="0" dirty="0">
                <a:solidFill>
                  <a:srgbClr val="C00000"/>
                </a:solidFill>
                <a:effectLst/>
                <a:latin typeface="Aparajita" panose="02020603050405020304" pitchFamily="18" charset="0"/>
                <a:cs typeface="Aparajita" panose="02020603050405020304" pitchFamily="18" charset="0"/>
              </a:rPr>
              <a:t>R-squared</a:t>
            </a:r>
            <a:r>
              <a:rPr lang="en-US" sz="5600" b="0" i="0" dirty="0">
                <a:solidFill>
                  <a:srgbClr val="000000"/>
                </a:solidFill>
                <a:effectLst/>
                <a:latin typeface="Aparajita" panose="02020603050405020304" pitchFamily="18" charset="0"/>
                <a:cs typeface="Aparajita" panose="02020603050405020304" pitchFamily="18" charset="0"/>
              </a:rPr>
              <a:t> value </a:t>
            </a:r>
            <a:r>
              <a:rPr lang="en-US" sz="5600" b="0" i="1" dirty="0">
                <a:solidFill>
                  <a:srgbClr val="C00000"/>
                </a:solidFill>
                <a:effectLst/>
                <a:latin typeface="Aparajita" panose="02020603050405020304" pitchFamily="18" charset="0"/>
                <a:cs typeface="Aparajita" panose="02020603050405020304" pitchFamily="18" charset="0"/>
              </a:rPr>
              <a:t>indicates the strength of the relationship, it would also be essential to consider the p-value associated with the regression analysis to understand whether the observed relationship is statistically significant.</a:t>
            </a:r>
          </a:p>
          <a:p>
            <a:pPr marL="342900" indent="-342900" algn="l">
              <a:buFont typeface="Arial" panose="020B0604020202020204" pitchFamily="34" charset="0"/>
              <a:buChar char="•"/>
            </a:pPr>
            <a:r>
              <a:rPr lang="en-US" sz="5600" b="1" i="0" dirty="0">
                <a:solidFill>
                  <a:srgbClr val="000000"/>
                </a:solidFill>
                <a:effectLst/>
                <a:latin typeface="Aparajita" panose="02020603050405020304" pitchFamily="18" charset="0"/>
                <a:cs typeface="Aparajita" panose="02020603050405020304" pitchFamily="18" charset="0"/>
              </a:rPr>
              <a:t>With respect to “Internet Services” Categories:</a:t>
            </a:r>
            <a:r>
              <a:rPr lang="en-US" sz="5600" b="0" i="0" dirty="0">
                <a:solidFill>
                  <a:srgbClr val="000000"/>
                </a:solidFill>
                <a:effectLst/>
                <a:latin typeface="Aparajita" panose="02020603050405020304" pitchFamily="18" charset="0"/>
                <a:cs typeface="Aparajita" panose="02020603050405020304" pitchFamily="18" charset="0"/>
              </a:rPr>
              <a:t> One relevant factor here that may be affecting the churn rate is </a:t>
            </a:r>
            <a:r>
              <a:rPr lang="en-US" sz="5600" b="1" i="0" dirty="0">
                <a:solidFill>
                  <a:srgbClr val="C00000"/>
                </a:solidFill>
                <a:effectLst/>
                <a:latin typeface="Aparajita" panose="02020603050405020304" pitchFamily="18" charset="0"/>
                <a:cs typeface="Aparajita" panose="02020603050405020304" pitchFamily="18" charset="0"/>
              </a:rPr>
              <a:t>Fiber Optic, which has the highest churn rate, i.e., 42%.</a:t>
            </a:r>
            <a:r>
              <a:rPr lang="en-US" sz="5600" b="0" i="0" dirty="0">
                <a:solidFill>
                  <a:srgbClr val="000000"/>
                </a:solidFill>
                <a:effectLst/>
                <a:latin typeface="Aparajita" panose="02020603050405020304" pitchFamily="18" charset="0"/>
                <a:cs typeface="Aparajita" panose="02020603050405020304" pitchFamily="18" charset="0"/>
              </a:rPr>
              <a:t> This rate suggests issues around fiber optic services driving churn or customers getting fiber, expecting faster speeds but being disappointed. The provider could focus on improving fiber optic performance and customer satisfaction to reduce the high churn. Overall, internet service type seems correlated with the likelihood of churn</a:t>
            </a:r>
            <a:r>
              <a:rPr lang="en-US" sz="5600" b="0" i="1" dirty="0">
                <a:solidFill>
                  <a:srgbClr val="C00000"/>
                </a:solidFill>
                <a:effectLst/>
                <a:latin typeface="Aparajita" panose="02020603050405020304" pitchFamily="18" charset="0"/>
                <a:cs typeface="Aparajita" panose="02020603050405020304" pitchFamily="18" charset="0"/>
              </a:rPr>
              <a:t>. Improving fiber optic satisfaction and analyzing the root causes of dissatisfaction among fiber optic </a:t>
            </a:r>
            <a:r>
              <a:rPr lang="en-US" sz="5600" b="0" i="0" dirty="0">
                <a:solidFill>
                  <a:srgbClr val="000000"/>
                </a:solidFill>
                <a:effectLst/>
                <a:latin typeface="Aparajita" panose="02020603050405020304" pitchFamily="18" charset="0"/>
                <a:cs typeface="Aparajita" panose="02020603050405020304" pitchFamily="18" charset="0"/>
              </a:rPr>
              <a:t>customers could reveal ways to improve retention.</a:t>
            </a:r>
          </a:p>
          <a:p>
            <a:pPr marL="342900" indent="-342900" algn="l">
              <a:buFont typeface="Arial" panose="020B0604020202020204" pitchFamily="34" charset="0"/>
              <a:buChar char="•"/>
            </a:pPr>
            <a:r>
              <a:rPr lang="en-US" sz="5600" b="1" i="0" dirty="0">
                <a:solidFill>
                  <a:srgbClr val="000000"/>
                </a:solidFill>
                <a:effectLst/>
                <a:latin typeface="Aparajita" panose="02020603050405020304" pitchFamily="18" charset="0"/>
                <a:cs typeface="Aparajita" panose="02020603050405020304" pitchFamily="18" charset="0"/>
              </a:rPr>
              <a:t>With respect to “Contract” categories</a:t>
            </a:r>
            <a:r>
              <a:rPr lang="en-US" sz="5600" dirty="0">
                <a:solidFill>
                  <a:srgbClr val="000000"/>
                </a:solidFill>
                <a:latin typeface="Aparajita" panose="02020603050405020304" pitchFamily="18" charset="0"/>
                <a:cs typeface="Aparajita" panose="02020603050405020304" pitchFamily="18" charset="0"/>
              </a:rPr>
              <a:t>: </a:t>
            </a:r>
            <a:r>
              <a:rPr lang="en-US" sz="5600" b="0" i="0" dirty="0">
                <a:solidFill>
                  <a:srgbClr val="000000"/>
                </a:solidFill>
                <a:effectLst/>
                <a:latin typeface="Aparajita" panose="02020603050405020304" pitchFamily="18" charset="0"/>
                <a:cs typeface="Aparajita" panose="02020603050405020304" pitchFamily="18" charset="0"/>
              </a:rPr>
              <a:t>Another variable that is a notably decisive factor here is the month-to-month contract. Our analysis above shows that the month-to-month contract has the highest churn rate</a:t>
            </a:r>
            <a:r>
              <a:rPr lang="en-US" sz="5600" b="1" i="0" dirty="0">
                <a:solidFill>
                  <a:srgbClr val="C00000"/>
                </a:solidFill>
                <a:effectLst/>
                <a:latin typeface="Aparajita" panose="02020603050405020304" pitchFamily="18" charset="0"/>
                <a:cs typeface="Aparajita" panose="02020603050405020304" pitchFamily="18" charset="0"/>
              </a:rPr>
              <a:t>. Approximately 42.71% of customers with a month-to-month contract have churned</a:t>
            </a:r>
            <a:r>
              <a:rPr lang="en-US" sz="5600" b="0" i="0" dirty="0">
                <a:solidFill>
                  <a:srgbClr val="000000"/>
                </a:solidFill>
                <a:effectLst/>
                <a:latin typeface="Aparajita" panose="02020603050405020304" pitchFamily="18" charset="0"/>
                <a:cs typeface="Aparajita" panose="02020603050405020304" pitchFamily="18" charset="0"/>
              </a:rPr>
              <a:t>. Whereas customers with more extended contracts (one year and two years) have significantly lower churn rates, with the </a:t>
            </a:r>
            <a:r>
              <a:rPr lang="en-US" sz="5600" b="1" i="0" dirty="0">
                <a:solidFill>
                  <a:srgbClr val="C00000"/>
                </a:solidFill>
                <a:effectLst/>
                <a:latin typeface="Aparajita" panose="02020603050405020304" pitchFamily="18" charset="0"/>
                <a:cs typeface="Aparajita" panose="02020603050405020304" pitchFamily="18" charset="0"/>
              </a:rPr>
              <a:t>two-year contract holders being the least likely to churn(2.83%). </a:t>
            </a:r>
            <a:r>
              <a:rPr lang="en-US" sz="5600" b="0" i="0" dirty="0">
                <a:solidFill>
                  <a:srgbClr val="000000"/>
                </a:solidFill>
                <a:effectLst/>
                <a:latin typeface="Aparajita" panose="02020603050405020304" pitchFamily="18" charset="0"/>
                <a:cs typeface="Aparajita" panose="02020603050405020304" pitchFamily="18" charset="0"/>
              </a:rPr>
              <a:t>The highest month-to-month churn rate could reflect </a:t>
            </a:r>
            <a:r>
              <a:rPr lang="en-US" sz="5600" b="0" i="1" dirty="0">
                <a:solidFill>
                  <a:srgbClr val="C00000"/>
                </a:solidFill>
                <a:effectLst/>
                <a:latin typeface="Aparajita" panose="02020603050405020304" pitchFamily="18" charset="0"/>
                <a:cs typeface="Aparajita" panose="02020603050405020304" pitchFamily="18" charset="0"/>
              </a:rPr>
              <a:t>the lowest commitment level or satisfaction with the service</a:t>
            </a:r>
            <a:r>
              <a:rPr lang="en-US" sz="5600" b="0" i="0" dirty="0">
                <a:solidFill>
                  <a:srgbClr val="000000"/>
                </a:solidFill>
                <a:effectLst/>
                <a:latin typeface="Aparajita" panose="02020603050405020304" pitchFamily="18" charset="0"/>
                <a:cs typeface="Aparajita" panose="02020603050405020304" pitchFamily="18" charset="0"/>
              </a:rPr>
              <a:t>. Other reasons why the month-to-month contract has the highest churn could be the </a:t>
            </a:r>
            <a:r>
              <a:rPr lang="en-US" sz="5600" b="0" i="1" dirty="0">
                <a:solidFill>
                  <a:srgbClr val="C00000"/>
                </a:solidFill>
                <a:effectLst/>
                <a:latin typeface="Aparajita" panose="02020603050405020304" pitchFamily="18" charset="0"/>
                <a:cs typeface="Aparajita" panose="02020603050405020304" pitchFamily="18" charset="0"/>
              </a:rPr>
              <a:t>unaffordability of services </a:t>
            </a:r>
            <a:r>
              <a:rPr lang="en-US" sz="5600" b="0" i="0" dirty="0">
                <a:solidFill>
                  <a:srgbClr val="000000"/>
                </a:solidFill>
                <a:effectLst/>
                <a:latin typeface="Aparajita" panose="02020603050405020304" pitchFamily="18" charset="0"/>
                <a:cs typeface="Aparajita" panose="02020603050405020304" pitchFamily="18" charset="0"/>
              </a:rPr>
              <a:t>for a more extended period</a:t>
            </a:r>
            <a:r>
              <a:rPr lang="en-US" sz="5600" b="0" i="1" dirty="0">
                <a:solidFill>
                  <a:srgbClr val="C00000"/>
                </a:solidFill>
                <a:effectLst/>
                <a:latin typeface="Aparajita" panose="02020603050405020304" pitchFamily="18" charset="0"/>
                <a:cs typeface="Aparajita" panose="02020603050405020304" pitchFamily="18" charset="0"/>
              </a:rPr>
              <a:t>, end of promotions and trial periods, life changes</a:t>
            </a:r>
            <a:r>
              <a:rPr lang="en-US" sz="5600" b="0" i="0" dirty="0">
                <a:solidFill>
                  <a:srgbClr val="000000"/>
                </a:solidFill>
                <a:effectLst/>
                <a:latin typeface="Aparajita" panose="02020603050405020304" pitchFamily="18" charset="0"/>
                <a:cs typeface="Aparajita" panose="02020603050405020304" pitchFamily="18" charset="0"/>
              </a:rPr>
              <a:t>, etc.</a:t>
            </a:r>
          </a:p>
          <a:p>
            <a:pPr marL="342900" indent="-342900">
              <a:buFont typeface="Arial" panose="020B0604020202020204" pitchFamily="34" charset="0"/>
              <a:buChar char="•"/>
            </a:pPr>
            <a:r>
              <a:rPr lang="en-US" sz="5600" b="1" i="0" dirty="0">
                <a:solidFill>
                  <a:srgbClr val="000000"/>
                </a:solidFill>
                <a:effectLst/>
                <a:latin typeface="Aparajita" panose="02020603050405020304" pitchFamily="18" charset="0"/>
                <a:cs typeface="Aparajita" panose="02020603050405020304" pitchFamily="18" charset="0"/>
              </a:rPr>
              <a:t>With respect to “Total Charges:” </a:t>
            </a:r>
            <a:r>
              <a:rPr lang="en-US" sz="5600" b="1" i="0" dirty="0">
                <a:solidFill>
                  <a:srgbClr val="C00000"/>
                </a:solidFill>
                <a:effectLst/>
                <a:latin typeface="Aparajita" panose="02020603050405020304" pitchFamily="18" charset="0"/>
                <a:cs typeface="Aparajita" panose="02020603050405020304" pitchFamily="18" charset="0"/>
              </a:rPr>
              <a:t>The significant presence of outliers among churned customers </a:t>
            </a:r>
            <a:r>
              <a:rPr lang="en-US" sz="5600" b="0" i="0" dirty="0">
                <a:solidFill>
                  <a:srgbClr val="000000"/>
                </a:solidFill>
                <a:effectLst/>
                <a:latin typeface="Aparajita" panose="02020603050405020304" pitchFamily="18" charset="0"/>
                <a:cs typeface="Aparajita" panose="02020603050405020304" pitchFamily="18" charset="0"/>
              </a:rPr>
              <a:t>suggests that while the </a:t>
            </a:r>
            <a:r>
              <a:rPr lang="en-US" sz="5600" b="1" i="0" dirty="0">
                <a:solidFill>
                  <a:srgbClr val="C00000"/>
                </a:solidFill>
                <a:effectLst/>
                <a:latin typeface="Aparajita" panose="02020603050405020304" pitchFamily="18" charset="0"/>
                <a:cs typeface="Aparajita" panose="02020603050405020304" pitchFamily="18" charset="0"/>
              </a:rPr>
              <a:t>median total charge is lower, several churned customers still have very high total charges</a:t>
            </a:r>
            <a:r>
              <a:rPr lang="en-US" sz="5600" b="0" i="0" dirty="0">
                <a:solidFill>
                  <a:srgbClr val="000000"/>
                </a:solidFill>
                <a:effectLst/>
                <a:latin typeface="Aparajita" panose="02020603050405020304" pitchFamily="18" charset="0"/>
                <a:cs typeface="Aparajita" panose="02020603050405020304" pitchFamily="18" charset="0"/>
              </a:rPr>
              <a:t>. The absence of outliers in the retained customer box plot suggests a more uniform distribution of total charges without extreme values. Since churned customers have a more comprehensive range of total charges with outliers indicating some high values, the </a:t>
            </a:r>
            <a:r>
              <a:rPr lang="en-US" sz="5600" b="0" i="1" dirty="0">
                <a:solidFill>
                  <a:srgbClr val="C00000"/>
                </a:solidFill>
                <a:effectLst/>
                <a:latin typeface="Aparajita" panose="02020603050405020304" pitchFamily="18" charset="0"/>
                <a:cs typeface="Aparajita" panose="02020603050405020304" pitchFamily="18" charset="0"/>
              </a:rPr>
              <a:t>business might want to investigate why customers with high total charges are leaving and address those reasons to improve retention. </a:t>
            </a:r>
            <a:r>
              <a:rPr lang="en-US" sz="5600" b="0" i="0" dirty="0">
                <a:solidFill>
                  <a:srgbClr val="000000"/>
                </a:solidFill>
                <a:effectLst/>
                <a:latin typeface="Aparajita" panose="02020603050405020304" pitchFamily="18" charset="0"/>
                <a:cs typeface="Aparajita" panose="02020603050405020304" pitchFamily="18" charset="0"/>
              </a:rPr>
              <a:t>The more consistent range of total charges among retained customers could indicate that customers within a specific range of spending are more likely to stay, which could be </a:t>
            </a:r>
            <a:r>
              <a:rPr lang="en-US" sz="5600" b="0" i="1" dirty="0">
                <a:solidFill>
                  <a:srgbClr val="C00000"/>
                </a:solidFill>
                <a:effectLst/>
                <a:latin typeface="Aparajita" panose="02020603050405020304" pitchFamily="18" charset="0"/>
                <a:cs typeface="Aparajita" panose="02020603050405020304" pitchFamily="18" charset="0"/>
              </a:rPr>
              <a:t>a sign of stable usage patterns and satisfaction with the service among these customers</a:t>
            </a:r>
            <a:r>
              <a:rPr lang="en-US" sz="5600" b="0" i="0" dirty="0">
                <a:solidFill>
                  <a:srgbClr val="000000"/>
                </a:solidFill>
                <a:effectLst/>
                <a:latin typeface="Aparajita" panose="02020603050405020304" pitchFamily="18" charset="0"/>
                <a:cs typeface="Aparajita" panose="02020603050405020304" pitchFamily="18" charset="0"/>
              </a:rPr>
              <a:t>, possibly because they find the services to be of good value or due to the costs associated with switching to another provider or lack of a better alternative.</a:t>
            </a:r>
          </a:p>
          <a:p>
            <a:pPr marL="342900" indent="-342900">
              <a:buFont typeface="Arial" panose="020B0604020202020204" pitchFamily="34" charset="0"/>
              <a:buChar char="•"/>
            </a:pPr>
            <a:r>
              <a:rPr lang="en-US" sz="5600" b="1" dirty="0">
                <a:solidFill>
                  <a:schemeClr val="tx1"/>
                </a:solidFill>
                <a:latin typeface="Aparajita" panose="02020603050405020304" pitchFamily="18" charset="0"/>
                <a:cs typeface="Aparajita" panose="02020603050405020304" pitchFamily="18" charset="0"/>
              </a:rPr>
              <a:t>With Respect to “Senior Citizen</a:t>
            </a:r>
            <a:r>
              <a:rPr lang="en-US" sz="5600" b="1" i="1" dirty="0">
                <a:solidFill>
                  <a:schemeClr val="tx1"/>
                </a:solidFill>
                <a:latin typeface="Aparajita" panose="02020603050405020304" pitchFamily="18" charset="0"/>
                <a:cs typeface="Aparajita" panose="02020603050405020304" pitchFamily="18" charset="0"/>
              </a:rPr>
              <a:t>”: </a:t>
            </a:r>
            <a:r>
              <a:rPr lang="en-US" sz="5600" b="0" i="0" dirty="0">
                <a:solidFill>
                  <a:srgbClr val="000000"/>
                </a:solidFill>
                <a:effectLst/>
                <a:latin typeface="Aparajita" panose="02020603050405020304" pitchFamily="18" charset="0"/>
                <a:cs typeface="Aparajita" panose="02020603050405020304" pitchFamily="18" charset="0"/>
              </a:rPr>
              <a:t>The </a:t>
            </a:r>
            <a:r>
              <a:rPr lang="en-US" sz="5600" b="1" i="0" dirty="0">
                <a:solidFill>
                  <a:srgbClr val="C00000"/>
                </a:solidFill>
                <a:effectLst/>
                <a:latin typeface="Aparajita" panose="02020603050405020304" pitchFamily="18" charset="0"/>
                <a:cs typeface="Aparajita" panose="02020603050405020304" pitchFamily="18" charset="0"/>
              </a:rPr>
              <a:t>churn rate is almost double for senior citizens versus non-seniors (41.68% &gt;23.60%) even though seniors are only 16.2% of the total customers in the dataset. </a:t>
            </a:r>
            <a:r>
              <a:rPr lang="en-US" sz="5600" b="0" i="0" dirty="0">
                <a:solidFill>
                  <a:srgbClr val="000000"/>
                </a:solidFill>
                <a:effectLst/>
                <a:latin typeface="Aparajita" panose="02020603050405020304" pitchFamily="18" charset="0"/>
                <a:cs typeface="Aparajita" panose="02020603050405020304" pitchFamily="18" charset="0"/>
              </a:rPr>
              <a:t>The smaller number of senior citizens in the dataset could mean we </a:t>
            </a:r>
            <a:r>
              <a:rPr lang="en-US" sz="5600" b="1" i="0" dirty="0">
                <a:solidFill>
                  <a:srgbClr val="C00000"/>
                </a:solidFill>
                <a:effectLst/>
                <a:latin typeface="Aparajita" panose="02020603050405020304" pitchFamily="18" charset="0"/>
                <a:cs typeface="Aparajita" panose="02020603050405020304" pitchFamily="18" charset="0"/>
              </a:rPr>
              <a:t>didn’t collect enough data </a:t>
            </a:r>
            <a:r>
              <a:rPr lang="en-US" sz="5600" b="0" i="0" dirty="0">
                <a:solidFill>
                  <a:srgbClr val="000000"/>
                </a:solidFill>
                <a:effectLst/>
                <a:latin typeface="Aparajita" panose="02020603050405020304" pitchFamily="18" charset="0"/>
                <a:cs typeface="Aparajita" panose="02020603050405020304" pitchFamily="18" charset="0"/>
              </a:rPr>
              <a:t>from the senior citizen population. At the same time, their higher churning rate suggests that </a:t>
            </a:r>
            <a:r>
              <a:rPr lang="en-US" sz="5600" b="1" i="0" dirty="0">
                <a:solidFill>
                  <a:srgbClr val="C00000"/>
                </a:solidFill>
                <a:effectLst/>
                <a:latin typeface="Aparajita" panose="02020603050405020304" pitchFamily="18" charset="0"/>
                <a:cs typeface="Aparajita" panose="02020603050405020304" pitchFamily="18" charset="0"/>
              </a:rPr>
              <a:t>they may need additional retention efforts, special offers, or customized services to reduce their churn rate.</a:t>
            </a:r>
          </a:p>
          <a:p>
            <a:r>
              <a:rPr lang="en-US" sz="5600" b="0" i="0" dirty="0">
                <a:solidFill>
                  <a:schemeClr val="tx1"/>
                </a:solidFill>
                <a:effectLst/>
                <a:latin typeface="Aparajita" panose="02020603050405020304" pitchFamily="18" charset="0"/>
                <a:cs typeface="Aparajita" panose="02020603050405020304" pitchFamily="18" charset="0"/>
              </a:rPr>
              <a:t>         In conclusion, different variables undoubtedly have marginal effects on our variable “</a:t>
            </a:r>
            <a:r>
              <a:rPr lang="en-US" sz="5600" dirty="0">
                <a:solidFill>
                  <a:schemeClr val="tx1"/>
                </a:solidFill>
                <a:latin typeface="Aparajita" panose="02020603050405020304" pitchFamily="18" charset="0"/>
                <a:cs typeface="Aparajita" panose="02020603050405020304" pitchFamily="18" charset="0"/>
              </a:rPr>
              <a:t>C</a:t>
            </a:r>
            <a:r>
              <a:rPr lang="en-US" sz="5600" b="0" i="0" dirty="0">
                <a:solidFill>
                  <a:schemeClr val="tx1"/>
                </a:solidFill>
                <a:effectLst/>
                <a:latin typeface="Aparajita" panose="02020603050405020304" pitchFamily="18" charset="0"/>
                <a:cs typeface="Aparajita" panose="02020603050405020304" pitchFamily="18" charset="0"/>
              </a:rPr>
              <a:t>hurn.” However, it is crucial to acknowledge that the interactions between these variables can influence churn in reality.</a:t>
            </a:r>
          </a:p>
          <a:p>
            <a:br>
              <a:rPr lang="en-US" sz="2300" dirty="0">
                <a:latin typeface="Aparajita" panose="02020603050405020304" pitchFamily="18" charset="0"/>
                <a:cs typeface="Aparajita" panose="02020603050405020304" pitchFamily="18" charset="0"/>
              </a:rPr>
            </a:br>
            <a:endParaRPr lang="en-US" sz="2300" b="0" i="0" dirty="0">
              <a:solidFill>
                <a:srgbClr val="000000"/>
              </a:solidFill>
              <a:effectLst/>
              <a:latin typeface="Aparajita" panose="02020603050405020304" pitchFamily="18" charset="0"/>
              <a:cs typeface="Aparajita" panose="02020603050405020304" pitchFamily="18" charset="0"/>
            </a:endParaRPr>
          </a:p>
          <a:p>
            <a:endParaRPr lang="en-US" dirty="0"/>
          </a:p>
        </p:txBody>
      </p:sp>
      <p:sp>
        <p:nvSpPr>
          <p:cNvPr id="9" name="Slide Number Placeholder 8">
            <a:extLst>
              <a:ext uri="{FF2B5EF4-FFF2-40B4-BE49-F238E27FC236}">
                <a16:creationId xmlns:a16="http://schemas.microsoft.com/office/drawing/2014/main" id="{C81DC393-629B-6E59-519B-99D06501D1C7}"/>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489744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6"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9" name="Rectangle 38">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43" name="Rectangle 42">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3455974" y="1175171"/>
            <a:ext cx="8131550" cy="2262781"/>
          </a:xfrm>
        </p:spPr>
        <p:txBody>
          <a:bodyPr vert="horz" lIns="91440" tIns="45720" rIns="91440" bIns="45720" rtlCol="0" anchor="b">
            <a:normAutofit/>
          </a:bodyPr>
          <a:lstStyle/>
          <a:p>
            <a:pPr algn="l"/>
            <a:r>
              <a:rPr lang="en-US" sz="5400" dirty="0"/>
              <a:t>Questions?</a:t>
            </a:r>
          </a:p>
        </p:txBody>
      </p:sp>
      <p:sp>
        <p:nvSpPr>
          <p:cNvPr id="45" name="Rectangle 44">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34737"/>
            <a:ext cx="2851523" cy="6638625"/>
            <a:chOff x="2487613" y="285750"/>
            <a:chExt cx="2428875" cy="5654676"/>
          </a:xfrm>
          <a:solidFill>
            <a:schemeClr val="tx2">
              <a:lumMod val="60000"/>
              <a:lumOff val="40000"/>
              <a:alpha val="40000"/>
            </a:schemeClr>
          </a:solidFill>
        </p:grpSpPr>
        <p:sp>
          <p:nvSpPr>
            <p:cNvPr id="48"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49"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50"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51"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52"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53"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54"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55"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56"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57"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58"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59"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sp>
        <p:nvSpPr>
          <p:cNvPr id="61"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7927" y="3485923"/>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18</a:t>
            </a:fld>
            <a:endParaRPr lang="en-US" sz="1900">
              <a:solidFill>
                <a:srgbClr val="FEFFFF"/>
              </a:solidFill>
            </a:endParaRPr>
          </a:p>
        </p:txBody>
      </p:sp>
    </p:spTree>
    <p:extLst>
      <p:ext uri="{BB962C8B-B14F-4D97-AF65-F5344CB8AC3E}">
        <p14:creationId xmlns:p14="http://schemas.microsoft.com/office/powerpoint/2010/main" val="227143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63" name="Group 6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6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7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7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7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7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7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7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6" name="Rectangle 7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78" name="Rectangle 77">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649224" y="645106"/>
            <a:ext cx="5122652" cy="1259894"/>
          </a:xfrm>
        </p:spPr>
        <p:txBody>
          <a:bodyPr vert="horz" lIns="91440" tIns="45720" rIns="91440" bIns="45720" rtlCol="0" anchor="t">
            <a:normAutofit/>
          </a:bodyPr>
          <a:lstStyle/>
          <a:p>
            <a:pPr algn="l"/>
            <a:r>
              <a:rPr lang="en-US"/>
              <a:t>Thank you!</a:t>
            </a:r>
          </a:p>
        </p:txBody>
      </p:sp>
      <p:sp>
        <p:nvSpPr>
          <p:cNvPr id="79" name="Rectangle 78">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649225" y="2133600"/>
            <a:ext cx="5122652" cy="3759253"/>
          </a:xfrm>
        </p:spPr>
        <p:txBody>
          <a:bodyPr vert="horz" lIns="91440" tIns="45720" rIns="91440" bIns="45720" rtlCol="0">
            <a:normAutofit/>
          </a:bodyPr>
          <a:lstStyle/>
          <a:p>
            <a:pPr algn="l">
              <a:buFont typeface="Wingdings 3" charset="2"/>
              <a:buChar char=""/>
            </a:pPr>
            <a:r>
              <a:rPr lang="en-US" dirty="0"/>
              <a:t>Stuti Poudel​</a:t>
            </a:r>
          </a:p>
          <a:p>
            <a:pPr algn="l">
              <a:buFont typeface="Wingdings 3" charset="2"/>
              <a:buChar char=""/>
            </a:pPr>
            <a:r>
              <a:rPr lang="en-US" dirty="0"/>
              <a:t>XXX-XXX-XXXX</a:t>
            </a:r>
          </a:p>
          <a:p>
            <a:pPr algn="l">
              <a:buFont typeface="Wingdings 3" charset="2"/>
              <a:buChar char=""/>
            </a:pPr>
            <a:r>
              <a:rPr lang="en-US" dirty="0"/>
              <a:t>Stuti.poudel@outlook.com</a:t>
            </a:r>
          </a:p>
        </p:txBody>
      </p:sp>
      <p:pic>
        <p:nvPicPr>
          <p:cNvPr id="7" name="Picture 6" descr="A note with a red pin on it&#10;&#10;Description automatically generated">
            <a:extLst>
              <a:ext uri="{FF2B5EF4-FFF2-40B4-BE49-F238E27FC236}">
                <a16:creationId xmlns:a16="http://schemas.microsoft.com/office/drawing/2014/main" id="{B69F4E46-78D4-1510-EF85-97DEA42FE45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193856" y="645106"/>
            <a:ext cx="5247747" cy="5247747"/>
          </a:xfrm>
          <a:prstGeom prst="rect">
            <a:avLst/>
          </a:prstGeom>
        </p:spPr>
      </p:pic>
      <p:sp>
        <p:nvSpPr>
          <p:cNvPr id="80"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121514" y="6133610"/>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19</a:t>
            </a:fld>
            <a:endParaRPr lang="en-US" sz="1900">
              <a:solidFill>
                <a:srgbClr val="FEFFFF"/>
              </a:solidFill>
            </a:endParaRPr>
          </a:p>
        </p:txBody>
      </p:sp>
    </p:spTree>
    <p:extLst>
      <p:ext uri="{BB962C8B-B14F-4D97-AF65-F5344CB8AC3E}">
        <p14:creationId xmlns:p14="http://schemas.microsoft.com/office/powerpoint/2010/main" val="1022045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screenshot of a computer">
            <a:extLst>
              <a:ext uri="{FF2B5EF4-FFF2-40B4-BE49-F238E27FC236}">
                <a16:creationId xmlns:a16="http://schemas.microsoft.com/office/drawing/2014/main" id="{ED9C1EFC-E736-1965-9419-F4A1B04ED177}"/>
              </a:ext>
            </a:extLst>
          </p:cNvPr>
          <p:cNvPicPr>
            <a:picLocks noGrp="1" noChangeAspect="1"/>
          </p:cNvPicPr>
          <p:nvPr>
            <p:ph type="pic" sz="quarter" idx="15"/>
          </p:nvPr>
        </p:nvPicPr>
        <p:blipFill>
          <a:blip r:embed="rId2"/>
          <a:srcRect t="5054" b="5054"/>
          <a:stretch>
            <a:fillRect/>
          </a:stretch>
        </p:blipFill>
        <p:spPr>
          <a:xfrm>
            <a:off x="1291079" y="1449930"/>
            <a:ext cx="4280163" cy="4137053"/>
          </a:xfrm>
        </p:spPr>
      </p:pic>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338596" y="970344"/>
            <a:ext cx="3029338" cy="677787"/>
          </a:xfrm>
        </p:spPr>
        <p:txBody>
          <a:bodyPr>
            <a:noAutofit/>
          </a:bodyPr>
          <a:lstStyle/>
          <a:p>
            <a:r>
              <a:rPr lang="en-US" sz="3200" u="sng" dirty="0"/>
              <a:t>Introduction</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5792266" y="1648130"/>
            <a:ext cx="5244143" cy="4137053"/>
          </a:xfrm>
        </p:spPr>
        <p:txBody>
          <a:bodyPr vert="horz" lIns="91440" tIns="45720" rIns="91440" bIns="45720" rtlCol="0" anchor="t">
            <a:noAutofit/>
          </a:bodyPr>
          <a:lstStyle/>
          <a:p>
            <a:pPr algn="ctr"/>
            <a:r>
              <a:rPr lang="en-US" sz="1800" noProof="1">
                <a:solidFill>
                  <a:schemeClr val="accent2"/>
                </a:solidFill>
                <a:latin typeface="Aa"/>
              </a:rPr>
              <a:t>This project presents a comprehensive analysis of customer churn within a telecommunications dataset, aiming to discern patterns and indicators that could inform retention strategies.</a:t>
            </a:r>
          </a:p>
          <a:p>
            <a:pPr algn="ctr"/>
            <a:endParaRPr lang="en-US" sz="1800" noProof="1">
              <a:solidFill>
                <a:schemeClr val="accent2"/>
              </a:solidFill>
              <a:latin typeface="Aa"/>
            </a:endParaRPr>
          </a:p>
          <a:p>
            <a:pPr algn="ctr"/>
            <a:endParaRPr lang="en-US" sz="1800" noProof="1">
              <a:solidFill>
                <a:schemeClr val="accent2"/>
              </a:solidFill>
              <a:latin typeface="Aa"/>
            </a:endParaRPr>
          </a:p>
          <a:p>
            <a:pPr algn="ctr"/>
            <a:endParaRPr lang="en-US" sz="1800" noProof="1">
              <a:solidFill>
                <a:schemeClr val="accent2"/>
              </a:solidFill>
              <a:latin typeface="Aa"/>
            </a:endParaRPr>
          </a:p>
          <a:p>
            <a:pPr algn="ctr"/>
            <a:endParaRPr lang="en-US" sz="1800" noProof="1">
              <a:solidFill>
                <a:schemeClr val="accent2"/>
              </a:solidFill>
              <a:latin typeface="Aa"/>
            </a:endParaRP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26" name="Rectangle 25">
            <a:extLst>
              <a:ext uri="{FF2B5EF4-FFF2-40B4-BE49-F238E27FC236}">
                <a16:creationId xmlns:a16="http://schemas.microsoft.com/office/drawing/2014/main" id="{37DF4F4F-8028-EE01-7C56-1FA3F94B70A9}"/>
              </a:ext>
            </a:extLst>
          </p:cNvPr>
          <p:cNvSpPr/>
          <p:nvPr/>
        </p:nvSpPr>
        <p:spPr>
          <a:xfrm>
            <a:off x="4389672" y="5735231"/>
            <a:ext cx="1063689" cy="2519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1</a:t>
            </a:r>
          </a:p>
        </p:txBody>
      </p:sp>
      <p:sp>
        <p:nvSpPr>
          <p:cNvPr id="9" name="TextBox 8">
            <a:extLst>
              <a:ext uri="{FF2B5EF4-FFF2-40B4-BE49-F238E27FC236}">
                <a16:creationId xmlns:a16="http://schemas.microsoft.com/office/drawing/2014/main" id="{4D6BB9D1-678C-44FB-9B28-002180DBD030}"/>
              </a:ext>
            </a:extLst>
          </p:cNvPr>
          <p:cNvSpPr txBox="1"/>
          <p:nvPr/>
        </p:nvSpPr>
        <p:spPr>
          <a:xfrm>
            <a:off x="5910147" y="3014784"/>
            <a:ext cx="2009352" cy="615553"/>
          </a:xfrm>
          <a:prstGeom prst="rect">
            <a:avLst/>
          </a:prstGeom>
          <a:solidFill>
            <a:schemeClr val="bg2"/>
          </a:solidFill>
          <a:ln>
            <a:solidFill>
              <a:schemeClr val="accent1"/>
            </a:solidFill>
          </a:ln>
        </p:spPr>
        <p:txBody>
          <a:bodyPr wrap="square">
            <a:spAutoFit/>
          </a:bodyPr>
          <a:lstStyle/>
          <a:p>
            <a:pPr algn="ctr"/>
            <a:r>
              <a:rPr lang="en-US" sz="1800" noProof="1">
                <a:solidFill>
                  <a:schemeClr val="accent2"/>
                </a:solidFill>
                <a:latin typeface="Aa"/>
              </a:rPr>
              <a:t> </a:t>
            </a:r>
            <a:r>
              <a:rPr lang="en-US" noProof="1">
                <a:solidFill>
                  <a:schemeClr val="accent2"/>
                </a:solidFill>
                <a:latin typeface="Aa"/>
              </a:rPr>
              <a:t>     -</a:t>
            </a:r>
            <a:r>
              <a:rPr lang="en-US" sz="1600" noProof="1">
                <a:solidFill>
                  <a:schemeClr val="accent2"/>
                </a:solidFill>
                <a:latin typeface="Aa"/>
              </a:rPr>
              <a:t>Monthly Charges </a:t>
            </a:r>
          </a:p>
          <a:p>
            <a:pPr algn="ctr"/>
            <a:r>
              <a:rPr lang="en-US" sz="1600" noProof="1">
                <a:solidFill>
                  <a:schemeClr val="accent2"/>
                </a:solidFill>
                <a:latin typeface="Aa"/>
              </a:rPr>
              <a:t>-Total Charges </a:t>
            </a:r>
            <a:endParaRPr lang="en-US" sz="1600" dirty="0"/>
          </a:p>
        </p:txBody>
      </p:sp>
      <p:sp>
        <p:nvSpPr>
          <p:cNvPr id="10" name="TextBox 9">
            <a:extLst>
              <a:ext uri="{FF2B5EF4-FFF2-40B4-BE49-F238E27FC236}">
                <a16:creationId xmlns:a16="http://schemas.microsoft.com/office/drawing/2014/main" id="{DAACEAA2-6816-8302-A69B-8CD945EC76C9}"/>
              </a:ext>
            </a:extLst>
          </p:cNvPr>
          <p:cNvSpPr txBox="1"/>
          <p:nvPr/>
        </p:nvSpPr>
        <p:spPr>
          <a:xfrm>
            <a:off x="8283647" y="2770073"/>
            <a:ext cx="2505955" cy="1846659"/>
          </a:xfrm>
          <a:prstGeom prst="rect">
            <a:avLst/>
          </a:prstGeom>
          <a:solidFill>
            <a:schemeClr val="accent3">
              <a:lumMod val="20000"/>
              <a:lumOff val="80000"/>
            </a:schemeClr>
          </a:solidFill>
          <a:ln>
            <a:solidFill>
              <a:srgbClr val="FFC000"/>
            </a:solidFill>
          </a:ln>
        </p:spPr>
        <p:txBody>
          <a:bodyPr wrap="square" rtlCol="0">
            <a:spAutoFit/>
          </a:bodyPr>
          <a:lstStyle/>
          <a:p>
            <a:r>
              <a:rPr lang="en-US" sz="1600" dirty="0">
                <a:solidFill>
                  <a:srgbClr val="C00000"/>
                </a:solidFill>
                <a:latin typeface="Aptos ExtraBold" panose="020F0502020204030204" pitchFamily="34" charset="0"/>
              </a:rPr>
              <a:t>- </a:t>
            </a:r>
            <a:r>
              <a:rPr lang="en-US" sz="1600" dirty="0">
                <a:solidFill>
                  <a:srgbClr val="C00000"/>
                </a:solidFill>
                <a:latin typeface="Aptos" panose="020B0004020202020204" pitchFamily="34" charset="0"/>
              </a:rPr>
              <a:t>Gender</a:t>
            </a:r>
          </a:p>
          <a:p>
            <a:r>
              <a:rPr lang="en-US" sz="1600" noProof="1">
                <a:solidFill>
                  <a:srgbClr val="C00000"/>
                </a:solidFill>
                <a:latin typeface="Aptos" panose="020B0004020202020204" pitchFamily="34" charset="0"/>
              </a:rPr>
              <a:t>- Streaming TV availability</a:t>
            </a:r>
          </a:p>
          <a:p>
            <a:r>
              <a:rPr lang="en-US" sz="1600" noProof="1">
                <a:solidFill>
                  <a:srgbClr val="C00000"/>
                </a:solidFill>
                <a:latin typeface="Aptos" panose="020B0004020202020204" pitchFamily="34" charset="0"/>
              </a:rPr>
              <a:t>- Senior Citizen Status</a:t>
            </a:r>
          </a:p>
          <a:p>
            <a:r>
              <a:rPr lang="en-US" sz="1600" noProof="1">
                <a:solidFill>
                  <a:srgbClr val="C00000"/>
                </a:solidFill>
                <a:latin typeface="Aptos" panose="020B0004020202020204" pitchFamily="34" charset="0"/>
              </a:rPr>
              <a:t>- Tenure</a:t>
            </a:r>
          </a:p>
          <a:p>
            <a:r>
              <a:rPr lang="en-US" sz="1600" noProof="1">
                <a:solidFill>
                  <a:srgbClr val="C00000"/>
                </a:solidFill>
                <a:latin typeface="Aptos" panose="020B0004020202020204" pitchFamily="34" charset="0"/>
              </a:rPr>
              <a:t>- Contract</a:t>
            </a:r>
          </a:p>
          <a:p>
            <a:r>
              <a:rPr lang="en-US" sz="1600" noProof="1">
                <a:solidFill>
                  <a:srgbClr val="C00000"/>
                </a:solidFill>
                <a:latin typeface="Aptos" panose="020B0004020202020204" pitchFamily="34" charset="0"/>
              </a:rPr>
              <a:t>- Internet Services </a:t>
            </a:r>
          </a:p>
          <a:p>
            <a:r>
              <a:rPr lang="en-US" sz="1600" noProof="1">
                <a:solidFill>
                  <a:srgbClr val="C00000"/>
                </a:solidFill>
                <a:latin typeface="Aptos" panose="020B0004020202020204" pitchFamily="34" charset="0"/>
              </a:rPr>
              <a:t>- </a:t>
            </a:r>
            <a:endParaRPr lang="en-US" sz="1600" dirty="0">
              <a:solidFill>
                <a:srgbClr val="C00000"/>
              </a:solidFill>
              <a:latin typeface="Aptos" panose="020B0004020202020204" pitchFamily="34" charset="0"/>
            </a:endParaRPr>
          </a:p>
        </p:txBody>
      </p:sp>
      <p:sp>
        <p:nvSpPr>
          <p:cNvPr id="11" name="Rectangle 10">
            <a:extLst>
              <a:ext uri="{FF2B5EF4-FFF2-40B4-BE49-F238E27FC236}">
                <a16:creationId xmlns:a16="http://schemas.microsoft.com/office/drawing/2014/main" id="{66B310FA-9EDF-7C6F-D2F0-E53DAEAA29DA}"/>
              </a:ext>
            </a:extLst>
          </p:cNvPr>
          <p:cNvSpPr/>
          <p:nvPr/>
        </p:nvSpPr>
        <p:spPr>
          <a:xfrm>
            <a:off x="7396010" y="5118979"/>
            <a:ext cx="1971924" cy="5088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C00000"/>
                </a:solidFill>
              </a:rPr>
              <a:t>Churn (Yes/No)</a:t>
            </a:r>
          </a:p>
        </p:txBody>
      </p:sp>
      <p:cxnSp>
        <p:nvCxnSpPr>
          <p:cNvPr id="13" name="Straight Arrow Connector 12">
            <a:extLst>
              <a:ext uri="{FF2B5EF4-FFF2-40B4-BE49-F238E27FC236}">
                <a16:creationId xmlns:a16="http://schemas.microsoft.com/office/drawing/2014/main" id="{34D071BE-3AAC-C173-F80E-9D0D2EEE8EBF}"/>
              </a:ext>
            </a:extLst>
          </p:cNvPr>
          <p:cNvCxnSpPr/>
          <p:nvPr/>
        </p:nvCxnSpPr>
        <p:spPr>
          <a:xfrm flipH="1" flipV="1">
            <a:off x="6885830" y="3824577"/>
            <a:ext cx="580445" cy="126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FB37A1-D26D-6881-8F86-582C057EB633}"/>
              </a:ext>
            </a:extLst>
          </p:cNvPr>
          <p:cNvCxnSpPr/>
          <p:nvPr/>
        </p:nvCxnSpPr>
        <p:spPr>
          <a:xfrm flipV="1">
            <a:off x="9367934" y="4704533"/>
            <a:ext cx="149777" cy="381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69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191503" y="1137793"/>
            <a:ext cx="4480560" cy="640080"/>
          </a:xfrm>
        </p:spPr>
        <p:txBody>
          <a:bodyPr>
            <a:normAutofit/>
          </a:bodyPr>
          <a:lstStyle/>
          <a:p>
            <a:r>
              <a:rPr lang="en-US" sz="2800" dirty="0">
                <a:solidFill>
                  <a:srgbClr val="C00000"/>
                </a:solidFill>
              </a:rPr>
              <a:t>Dataset quick Analysis</a:t>
            </a:r>
          </a:p>
        </p:txBody>
      </p:sp>
      <p:pic>
        <p:nvPicPr>
          <p:cNvPr id="36" name="Picture Placeholder 35" descr="A screenshot of a computer&#10;&#10;Description automatically generated">
            <a:extLst>
              <a:ext uri="{FF2B5EF4-FFF2-40B4-BE49-F238E27FC236}">
                <a16:creationId xmlns:a16="http://schemas.microsoft.com/office/drawing/2014/main" id="{DD18E99B-2B90-E78D-D5E5-EC27767260E6}"/>
              </a:ext>
            </a:extLst>
          </p:cNvPr>
          <p:cNvPicPr>
            <a:picLocks noGrp="1" noChangeAspect="1"/>
          </p:cNvPicPr>
          <p:nvPr>
            <p:ph type="pic" sz="quarter" idx="15"/>
          </p:nvPr>
        </p:nvPicPr>
        <p:blipFill>
          <a:blip r:embed="rId2"/>
          <a:srcRect t="10342" b="10342"/>
          <a:stretch>
            <a:fillRect/>
          </a:stretch>
        </p:blipFill>
        <p:spPr/>
      </p:pic>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48" name="Rectangle 5">
            <a:extLst>
              <a:ext uri="{FF2B5EF4-FFF2-40B4-BE49-F238E27FC236}">
                <a16:creationId xmlns:a16="http://schemas.microsoft.com/office/drawing/2014/main" id="{61C5E0CC-6B86-C3E4-A152-89A62EFA0B24}"/>
              </a:ext>
            </a:extLst>
          </p:cNvPr>
          <p:cNvSpPr>
            <a:spLocks noChangeArrowheads="1"/>
          </p:cNvSpPr>
          <p:nvPr/>
        </p:nvSpPr>
        <p:spPr bwMode="auto">
          <a:xfrm rot="10800000" flipV="1">
            <a:off x="1191502" y="2060127"/>
            <a:ext cx="2129359" cy="107721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rial Nova" panose="020F0502020204030204" pitchFamily="34" charset="0"/>
              </a:rPr>
              <a:t>-</a:t>
            </a:r>
            <a:r>
              <a:rPr kumimoji="0" lang="en-US" altLang="en-US" sz="1600" b="1" i="0" u="none" strike="noStrike" cap="none" normalizeH="0" baseline="0" dirty="0">
                <a:ln>
                  <a:noFill/>
                </a:ln>
                <a:solidFill>
                  <a:srgbClr val="000000"/>
                </a:solidFill>
                <a:effectLst/>
                <a:latin typeface="Arial Nova" panose="020F0502020204030204" pitchFamily="34" charset="0"/>
                <a:cs typeface="Courier New" panose="02070309020205020404" pitchFamily="49" charset="0"/>
              </a:rPr>
              <a:t> numerical columns </a:t>
            </a:r>
            <a:endParaRPr kumimoji="0" lang="en-US" altLang="en-US" sz="1600" b="1" i="0" u="none" strike="noStrike" cap="none" normalizeH="0" baseline="0" dirty="0">
              <a:ln>
                <a:noFill/>
              </a:ln>
              <a:solidFill>
                <a:srgbClr val="000000"/>
              </a:solidFill>
              <a:effectLst/>
              <a:latin typeface="Arial Nova"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Nova" panose="020F0502020204030204" pitchFamily="34" charset="0"/>
                <a:cs typeface="Courier New" panose="02070309020205020404" pitchFamily="49" charset="0"/>
              </a:rPr>
              <a:t>Senior Citizen, tenure, and Monthly Charges </a:t>
            </a:r>
            <a:endParaRPr kumimoji="0" lang="en-US" altLang="en-US" sz="1600" b="0" i="0" u="none" strike="noStrike" cap="none" normalizeH="0" baseline="0" dirty="0">
              <a:ln>
                <a:noFill/>
              </a:ln>
              <a:solidFill>
                <a:schemeClr val="tx1"/>
              </a:solidFill>
              <a:effectLst/>
              <a:latin typeface="Arial Nova" panose="020F0502020204030204" pitchFamily="34" charset="0"/>
            </a:endParaRPr>
          </a:p>
        </p:txBody>
      </p:sp>
      <p:sp>
        <p:nvSpPr>
          <p:cNvPr id="49" name="Rectangle 48">
            <a:extLst>
              <a:ext uri="{FF2B5EF4-FFF2-40B4-BE49-F238E27FC236}">
                <a16:creationId xmlns:a16="http://schemas.microsoft.com/office/drawing/2014/main" id="{8BA85A10-0417-B78F-0B7F-3EDCABF55CB0}"/>
              </a:ext>
            </a:extLst>
          </p:cNvPr>
          <p:cNvSpPr/>
          <p:nvPr/>
        </p:nvSpPr>
        <p:spPr>
          <a:xfrm>
            <a:off x="3848431" y="1777873"/>
            <a:ext cx="1973516" cy="1938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000000"/>
                </a:solidFill>
                <a:effectLst/>
                <a:latin typeface="Goudy Old Style" panose="02020502050305020303" pitchFamily="18" charset="0"/>
              </a:rPr>
              <a:t>In the Telco data set we have 7043 rows(data points) and 21 columns</a:t>
            </a:r>
          </a:p>
          <a:p>
            <a:pPr algn="ctr"/>
            <a:endParaRPr lang="en-US" dirty="0"/>
          </a:p>
        </p:txBody>
      </p:sp>
      <p:sp>
        <p:nvSpPr>
          <p:cNvPr id="50" name="Rectangle 5">
            <a:extLst>
              <a:ext uri="{FF2B5EF4-FFF2-40B4-BE49-F238E27FC236}">
                <a16:creationId xmlns:a16="http://schemas.microsoft.com/office/drawing/2014/main" id="{EA1BCB19-6F44-D98F-AFBA-9F1BCCB3C722}"/>
              </a:ext>
            </a:extLst>
          </p:cNvPr>
          <p:cNvSpPr>
            <a:spLocks noChangeArrowheads="1"/>
          </p:cNvSpPr>
          <p:nvPr/>
        </p:nvSpPr>
        <p:spPr bwMode="auto">
          <a:xfrm rot="10800000" flipV="1">
            <a:off x="1191503" y="3732178"/>
            <a:ext cx="2129358" cy="181588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rial Nova" panose="020F0502020204030204" pitchFamily="34" charset="0"/>
              </a:rPr>
              <a:t>- Categorical columns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Nova" panose="020F0502020204030204" pitchFamily="34" charset="0"/>
              </a:rPr>
              <a:t>All other columns, including Total Charges, are listed as string/object data type. </a:t>
            </a:r>
            <a:endParaRPr kumimoji="0" lang="en-US" altLang="en-US" sz="1600" b="0" i="0" u="none" strike="noStrike" cap="none" normalizeH="0" baseline="0" dirty="0">
              <a:ln>
                <a:noFill/>
              </a:ln>
              <a:solidFill>
                <a:schemeClr val="tx1"/>
              </a:solidFill>
              <a:effectLst/>
              <a:latin typeface="Arial Nova" panose="020F0502020204030204" pitchFamily="34" charset="0"/>
            </a:endParaRPr>
          </a:p>
        </p:txBody>
      </p:sp>
      <p:sp>
        <p:nvSpPr>
          <p:cNvPr id="60" name="Rectangle 59">
            <a:extLst>
              <a:ext uri="{FF2B5EF4-FFF2-40B4-BE49-F238E27FC236}">
                <a16:creationId xmlns:a16="http://schemas.microsoft.com/office/drawing/2014/main" id="{220697D4-470C-AE0D-8F27-D2497458B44E}"/>
              </a:ext>
            </a:extLst>
          </p:cNvPr>
          <p:cNvSpPr/>
          <p:nvPr/>
        </p:nvSpPr>
        <p:spPr>
          <a:xfrm>
            <a:off x="3848431" y="3817527"/>
            <a:ext cx="1973516" cy="20425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This clean dataset with no </a:t>
            </a:r>
            <a:r>
              <a:rPr lang="en-US" sz="1100" b="1" dirty="0">
                <a:solidFill>
                  <a:srgbClr val="C00000"/>
                </a:solidFill>
              </a:rPr>
              <a:t>null values</a:t>
            </a:r>
            <a:r>
              <a:rPr lang="en-US" sz="1100" b="1" dirty="0">
                <a:solidFill>
                  <a:schemeClr val="tx1"/>
                </a:solidFill>
              </a:rPr>
              <a:t>, is collected from the GitHub page. The link is here posted: https://www.kaggle.com/datasets/blastchar/telco-customer-churn.</a:t>
            </a:r>
          </a:p>
        </p:txBody>
      </p:sp>
      <p:sp>
        <p:nvSpPr>
          <p:cNvPr id="3" name="Rectangle: Rounded Corners 2">
            <a:extLst>
              <a:ext uri="{FF2B5EF4-FFF2-40B4-BE49-F238E27FC236}">
                <a16:creationId xmlns:a16="http://schemas.microsoft.com/office/drawing/2014/main" id="{7B1950C3-8B26-78B6-75CC-F9AC5F353BEA}"/>
              </a:ext>
            </a:extLst>
          </p:cNvPr>
          <p:cNvSpPr/>
          <p:nvPr/>
        </p:nvSpPr>
        <p:spPr>
          <a:xfrm>
            <a:off x="9843796" y="5741366"/>
            <a:ext cx="1259633" cy="2047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2</a:t>
            </a:r>
          </a:p>
        </p:txBody>
      </p:sp>
    </p:spTree>
    <p:extLst>
      <p:ext uri="{BB962C8B-B14F-4D97-AF65-F5344CB8AC3E}">
        <p14:creationId xmlns:p14="http://schemas.microsoft.com/office/powerpoint/2010/main" val="299897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911567D-737A-03FF-12BE-FD75DF8A4AB5}"/>
              </a:ext>
            </a:extLst>
          </p:cNvPr>
          <p:cNvSpPr>
            <a:spLocks noGrp="1"/>
          </p:cNvSpPr>
          <p:nvPr>
            <p:ph type="title"/>
          </p:nvPr>
        </p:nvSpPr>
        <p:spPr>
          <a:xfrm>
            <a:off x="-851168" y="164059"/>
            <a:ext cx="5745926" cy="365125"/>
          </a:xfrm>
        </p:spPr>
        <p:txBody>
          <a:bodyPr anchor="ctr">
            <a:noAutofit/>
          </a:bodyPr>
          <a:lstStyle/>
          <a:p>
            <a:r>
              <a:rPr lang="en-US" sz="2400" b="1" i="0" dirty="0">
                <a:solidFill>
                  <a:schemeClr val="accent2"/>
                </a:solidFill>
                <a:effectLst/>
                <a:highlight>
                  <a:srgbClr val="FFFF00"/>
                </a:highlight>
              </a:rPr>
              <a:t>Exploratory Data Analysis</a:t>
            </a:r>
          </a:p>
        </p:txBody>
      </p:sp>
      <p:pic>
        <p:nvPicPr>
          <p:cNvPr id="19" name="Picture Placeholder 18" descr="A blue and orange dots&#10;&#10;Description automatically generated">
            <a:extLst>
              <a:ext uri="{FF2B5EF4-FFF2-40B4-BE49-F238E27FC236}">
                <a16:creationId xmlns:a16="http://schemas.microsoft.com/office/drawing/2014/main" id="{91085053-4FBF-75EF-42F4-EFED481DC93D}"/>
              </a:ext>
            </a:extLst>
          </p:cNvPr>
          <p:cNvPicPr>
            <a:picLocks noGrp="1" noChangeAspect="1"/>
          </p:cNvPicPr>
          <p:nvPr>
            <p:ph idx="1"/>
          </p:nvPr>
        </p:nvPicPr>
        <p:blipFill rotWithShape="1">
          <a:blip r:embed="rId2"/>
          <a:srcRect l="-22645" t="-19335" r="-9602" b="-12913"/>
          <a:stretch/>
        </p:blipFill>
        <p:spPr>
          <a:xfrm>
            <a:off x="2855167" y="1685784"/>
            <a:ext cx="5626360" cy="3087643"/>
          </a:xfrm>
          <a:noFill/>
        </p:spPr>
      </p:pic>
      <p:sp>
        <p:nvSpPr>
          <p:cNvPr id="57" name="Text Placeholder 2">
            <a:extLst>
              <a:ext uri="{FF2B5EF4-FFF2-40B4-BE49-F238E27FC236}">
                <a16:creationId xmlns:a16="http://schemas.microsoft.com/office/drawing/2014/main" id="{5CF19AD2-C6F3-F448-9442-F625B0C8CD9A}"/>
              </a:ext>
            </a:extLst>
          </p:cNvPr>
          <p:cNvSpPr>
            <a:spLocks noGrp="1"/>
          </p:cNvSpPr>
          <p:nvPr>
            <p:ph idx="15"/>
          </p:nvPr>
        </p:nvSpPr>
        <p:spPr>
          <a:xfrm>
            <a:off x="3433665" y="1299642"/>
            <a:ext cx="4947010" cy="769218"/>
          </a:xfrm>
        </p:spPr>
        <p:txBody>
          <a:bodyPr>
            <a:normAutofit/>
          </a:bodyPr>
          <a:lstStyle/>
          <a:p>
            <a:r>
              <a:rPr lang="en-US" b="1" dirty="0"/>
              <a:t>Distribution of monthly charges among two groups categorized by churn (Yes or No)</a:t>
            </a:r>
          </a:p>
          <a:p>
            <a:endParaRPr lang="en-US" dirty="0"/>
          </a:p>
        </p:txBody>
      </p:sp>
      <p:sp>
        <p:nvSpPr>
          <p:cNvPr id="66" name="Content Placeholder 4">
            <a:extLst>
              <a:ext uri="{FF2B5EF4-FFF2-40B4-BE49-F238E27FC236}">
                <a16:creationId xmlns:a16="http://schemas.microsoft.com/office/drawing/2014/main" id="{AE8E08C8-EF38-EB6B-4F80-E06F4DDC58B5}"/>
              </a:ext>
            </a:extLst>
          </p:cNvPr>
          <p:cNvSpPr>
            <a:spLocks noGrp="1"/>
          </p:cNvSpPr>
          <p:nvPr>
            <p:ph idx="16"/>
          </p:nvPr>
        </p:nvSpPr>
        <p:spPr>
          <a:xfrm>
            <a:off x="8268769" y="2223900"/>
            <a:ext cx="2594993" cy="419363"/>
          </a:xfrm>
        </p:spPr>
        <p:txBody>
          <a:bodyPr>
            <a:normAutofit/>
          </a:bodyPr>
          <a:lstStyle/>
          <a:p>
            <a:r>
              <a:rPr lang="en-US" sz="1200" b="1" dirty="0"/>
              <a:t>Yes (Churn)</a:t>
            </a:r>
          </a:p>
        </p:txBody>
      </p:sp>
      <p:sp>
        <p:nvSpPr>
          <p:cNvPr id="6" name="Slide Number Placeholder 5">
            <a:extLst>
              <a:ext uri="{FF2B5EF4-FFF2-40B4-BE49-F238E27FC236}">
                <a16:creationId xmlns:a16="http://schemas.microsoft.com/office/drawing/2014/main" id="{131AC641-F303-38CE-7E3D-CCBAED8C71CB}"/>
              </a:ext>
            </a:extLst>
          </p:cNvPr>
          <p:cNvSpPr>
            <a:spLocks noGrp="1"/>
          </p:cNvSpPr>
          <p:nvPr>
            <p:ph type="sldNum" sz="quarter" idx="12"/>
          </p:nvPr>
        </p:nvSpPr>
        <p:spPr/>
        <p:txBody>
          <a:bodyPr anchor="ctr">
            <a:normAutofit fontScale="92500" lnSpcReduction="10000"/>
          </a:bodyPr>
          <a:lstStyle/>
          <a:p>
            <a:pPr>
              <a:spcAft>
                <a:spcPts val="600"/>
              </a:spcAft>
            </a:pPr>
            <a:fld id="{B5CEABB6-07DC-46E8-9B57-56EC44A396E5}" type="slidenum">
              <a:rPr lang="en-US" smtClean="0"/>
              <a:pPr>
                <a:spcAft>
                  <a:spcPts val="600"/>
                </a:spcAft>
              </a:pPr>
              <a:t>4</a:t>
            </a:fld>
            <a:endParaRPr lang="en-US"/>
          </a:p>
        </p:txBody>
      </p:sp>
      <p:sp>
        <p:nvSpPr>
          <p:cNvPr id="22" name="TextBox 21">
            <a:extLst>
              <a:ext uri="{FF2B5EF4-FFF2-40B4-BE49-F238E27FC236}">
                <a16:creationId xmlns:a16="http://schemas.microsoft.com/office/drawing/2014/main" id="{D66671D4-B99D-C1E1-8D0B-4899456E4EC6}"/>
              </a:ext>
            </a:extLst>
          </p:cNvPr>
          <p:cNvSpPr txBox="1"/>
          <p:nvPr/>
        </p:nvSpPr>
        <p:spPr>
          <a:xfrm>
            <a:off x="4277802" y="4789141"/>
            <a:ext cx="3816625" cy="430887"/>
          </a:xfrm>
          <a:prstGeom prst="rect">
            <a:avLst/>
          </a:prstGeom>
          <a:noFill/>
        </p:spPr>
        <p:txBody>
          <a:bodyPr wrap="square">
            <a:spAutoFit/>
          </a:bodyPr>
          <a:lstStyle/>
          <a:p>
            <a:pPr algn="l"/>
            <a:r>
              <a:rPr lang="en-US" sz="1100" b="0" i="0" dirty="0">
                <a:solidFill>
                  <a:schemeClr val="accent2"/>
                </a:solidFill>
                <a:effectLst/>
                <a:latin typeface="Helvetica Neue"/>
              </a:rPr>
              <a:t> Bee swarm data points indicate variability in monthly charges among both categories of customers.</a:t>
            </a:r>
          </a:p>
        </p:txBody>
      </p:sp>
      <p:sp>
        <p:nvSpPr>
          <p:cNvPr id="23" name="Rectangle 22">
            <a:extLst>
              <a:ext uri="{FF2B5EF4-FFF2-40B4-BE49-F238E27FC236}">
                <a16:creationId xmlns:a16="http://schemas.microsoft.com/office/drawing/2014/main" id="{2F307DE4-EBBB-708B-8F91-42EB2714C42A}"/>
              </a:ext>
            </a:extLst>
          </p:cNvPr>
          <p:cNvSpPr/>
          <p:nvPr/>
        </p:nvSpPr>
        <p:spPr>
          <a:xfrm>
            <a:off x="8372136" y="2679838"/>
            <a:ext cx="2268394" cy="124206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200" b="0" i="0" dirty="0">
                <a:solidFill>
                  <a:srgbClr val="C00000"/>
                </a:solidFill>
                <a:effectLst/>
                <a:latin typeface="Helvetica Neue"/>
              </a:rPr>
              <a:t>More spread out</a:t>
            </a:r>
            <a:r>
              <a:rPr lang="en-US" sz="1200" b="0" i="0" dirty="0">
                <a:solidFill>
                  <a:srgbClr val="000000"/>
                </a:solidFill>
                <a:effectLst/>
                <a:latin typeface="Helvetica Neue"/>
              </a:rPr>
              <a:t>, with a significant portion of data points at </a:t>
            </a:r>
            <a:r>
              <a:rPr lang="en-US" sz="1200" b="1" i="0" dirty="0">
                <a:solidFill>
                  <a:srgbClr val="C00000"/>
                </a:solidFill>
                <a:effectLst/>
                <a:latin typeface="Helvetica Neue"/>
              </a:rPr>
              <a:t>the higher end </a:t>
            </a:r>
            <a:r>
              <a:rPr lang="en-US" sz="1200" b="0" i="0" dirty="0">
                <a:solidFill>
                  <a:srgbClr val="000000"/>
                </a:solidFill>
                <a:effectLst/>
                <a:latin typeface="Helvetica Neue"/>
              </a:rPr>
              <a:t>of the monthly charges..</a:t>
            </a:r>
          </a:p>
        </p:txBody>
      </p:sp>
      <p:sp>
        <p:nvSpPr>
          <p:cNvPr id="34" name="Rectangle 33">
            <a:extLst>
              <a:ext uri="{FF2B5EF4-FFF2-40B4-BE49-F238E27FC236}">
                <a16:creationId xmlns:a16="http://schemas.microsoft.com/office/drawing/2014/main" id="{1351823B-E8F8-00F6-59C8-9DB73C1D0666}"/>
              </a:ext>
            </a:extLst>
          </p:cNvPr>
          <p:cNvSpPr/>
          <p:nvPr/>
        </p:nvSpPr>
        <p:spPr>
          <a:xfrm>
            <a:off x="1140679" y="2891542"/>
            <a:ext cx="2477165" cy="124206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Neue"/>
              </a:rPr>
              <a:t>The high density of points </a:t>
            </a:r>
            <a:r>
              <a:rPr kumimoji="0" lang="en-US" altLang="en-US" sz="1200" b="1" i="0" u="none" strike="noStrike" cap="none" normalizeH="0" baseline="0" dirty="0">
                <a:ln>
                  <a:noFill/>
                </a:ln>
                <a:solidFill>
                  <a:srgbClr val="C00000"/>
                </a:solidFill>
                <a:effectLst/>
                <a:latin typeface="Helvetica Neue"/>
              </a:rPr>
              <a:t>tightly distributed approximately in the 50−110 range</a:t>
            </a:r>
            <a:endParaRPr kumimoji="0" lang="en-US" altLang="en-US" sz="1200" b="0" i="0" u="none" strike="noStrike" cap="none" normalizeH="0" baseline="0" dirty="0">
              <a:ln>
                <a:noFill/>
              </a:ln>
              <a:solidFill>
                <a:srgbClr val="C00000"/>
              </a:solidFill>
              <a:effectLst/>
              <a:latin typeface="Arial" panose="020B0604020202020204" pitchFamily="34" charset="0"/>
            </a:endParaRPr>
          </a:p>
        </p:txBody>
      </p:sp>
      <p:sp>
        <p:nvSpPr>
          <p:cNvPr id="36" name="Rectangle: Rounded Corners 35">
            <a:extLst>
              <a:ext uri="{FF2B5EF4-FFF2-40B4-BE49-F238E27FC236}">
                <a16:creationId xmlns:a16="http://schemas.microsoft.com/office/drawing/2014/main" id="{6FAF560E-E5DD-83F2-7B00-D1347B1297D1}"/>
              </a:ext>
            </a:extLst>
          </p:cNvPr>
          <p:cNvSpPr/>
          <p:nvPr/>
        </p:nvSpPr>
        <p:spPr>
          <a:xfrm>
            <a:off x="1526358" y="2288947"/>
            <a:ext cx="1439479" cy="50093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dirty="0"/>
              <a:t>No (Didn’t Churn)</a:t>
            </a:r>
          </a:p>
        </p:txBody>
      </p:sp>
      <p:sp>
        <p:nvSpPr>
          <p:cNvPr id="41" name="TextBox 40">
            <a:extLst>
              <a:ext uri="{FF2B5EF4-FFF2-40B4-BE49-F238E27FC236}">
                <a16:creationId xmlns:a16="http://schemas.microsoft.com/office/drawing/2014/main" id="{B3143F01-1B8F-312B-060E-9B09B32FE461}"/>
              </a:ext>
            </a:extLst>
          </p:cNvPr>
          <p:cNvSpPr txBox="1"/>
          <p:nvPr/>
        </p:nvSpPr>
        <p:spPr>
          <a:xfrm>
            <a:off x="909736" y="687599"/>
            <a:ext cx="6097554" cy="400110"/>
          </a:xfrm>
          <a:prstGeom prst="rect">
            <a:avLst/>
          </a:prstGeom>
          <a:noFill/>
        </p:spPr>
        <p:txBody>
          <a:bodyPr wrap="square">
            <a:spAutoFit/>
          </a:bodyPr>
          <a:lstStyle/>
          <a:p>
            <a:r>
              <a:rPr lang="en-US" sz="2000" b="1" u="sng" dirty="0">
                <a:solidFill>
                  <a:srgbClr val="C00000"/>
                </a:solidFill>
              </a:rPr>
              <a:t>Monthly charges</a:t>
            </a:r>
            <a:endParaRPr lang="en-US" sz="2000" dirty="0"/>
          </a:p>
        </p:txBody>
      </p:sp>
      <p:sp>
        <p:nvSpPr>
          <p:cNvPr id="42" name="Rectangle 41">
            <a:extLst>
              <a:ext uri="{FF2B5EF4-FFF2-40B4-BE49-F238E27FC236}">
                <a16:creationId xmlns:a16="http://schemas.microsoft.com/office/drawing/2014/main" id="{DA3296D2-4A0A-4340-3F45-6DEDAF285E12}"/>
              </a:ext>
            </a:extLst>
          </p:cNvPr>
          <p:cNvSpPr/>
          <p:nvPr/>
        </p:nvSpPr>
        <p:spPr>
          <a:xfrm>
            <a:off x="5431946" y="4532881"/>
            <a:ext cx="1454046" cy="2405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a:t>Fig 1.</a:t>
            </a:r>
          </a:p>
        </p:txBody>
      </p:sp>
    </p:spTree>
    <p:extLst>
      <p:ext uri="{BB962C8B-B14F-4D97-AF65-F5344CB8AC3E}">
        <p14:creationId xmlns:p14="http://schemas.microsoft.com/office/powerpoint/2010/main" val="202332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1"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2"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3"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4"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5"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6"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7"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8"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9"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00"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1"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2"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4" name="Group 103">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05"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6"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7"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8"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9"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10"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11"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2"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3"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4"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5"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6"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8" name="Rectangle 117">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82880" y="26983"/>
            <a:ext cx="4137059" cy="528797"/>
          </a:xfrm>
        </p:spPr>
        <p:txBody>
          <a:bodyPr vert="horz" lIns="91440" tIns="45720" rIns="91440" bIns="45720" rtlCol="0" anchor="t">
            <a:normAutofit fontScale="90000"/>
          </a:bodyPr>
          <a:lstStyle/>
          <a:p>
            <a:r>
              <a:rPr lang="en-US" sz="3200" b="1" u="sng" dirty="0">
                <a:solidFill>
                  <a:srgbClr val="C00000"/>
                </a:solidFill>
              </a:rPr>
              <a:t>Monthly charges </a:t>
            </a:r>
            <a:r>
              <a:rPr lang="en-US" sz="1300" b="1" u="sng" dirty="0">
                <a:solidFill>
                  <a:srgbClr val="C00000"/>
                </a:solidFill>
              </a:rPr>
              <a:t>(continued)</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5</a:t>
            </a:fld>
            <a:endParaRPr lang="en-US" sz="1900">
              <a:solidFill>
                <a:srgbClr val="FEFFFF"/>
              </a:solidFill>
            </a:endParaRPr>
          </a:p>
        </p:txBody>
      </p:sp>
      <p:pic>
        <p:nvPicPr>
          <p:cNvPr id="70" name="Picture Placeholder 69" descr="A comparison of a graph&#10;&#10;Description automatically generated with medium confidence">
            <a:extLst>
              <a:ext uri="{FF2B5EF4-FFF2-40B4-BE49-F238E27FC236}">
                <a16:creationId xmlns:a16="http://schemas.microsoft.com/office/drawing/2014/main" id="{CFBD3A77-4DE5-1C30-3CF9-EBFEA8FAAB98}"/>
              </a:ext>
            </a:extLst>
          </p:cNvPr>
          <p:cNvPicPr>
            <a:picLocks noChangeAspect="1"/>
          </p:cNvPicPr>
          <p:nvPr/>
        </p:nvPicPr>
        <p:blipFill>
          <a:blip r:embed="rId2"/>
          <a:stretch>
            <a:fillRect/>
          </a:stretch>
        </p:blipFill>
        <p:spPr>
          <a:xfrm>
            <a:off x="8686227" y="2121869"/>
            <a:ext cx="3405122" cy="3270975"/>
          </a:xfrm>
          <a:prstGeom prst="rect">
            <a:avLst/>
          </a:prstGeom>
        </p:spPr>
      </p:pic>
      <p:sp>
        <p:nvSpPr>
          <p:cNvPr id="84" name="Rectangle 15">
            <a:extLst>
              <a:ext uri="{FF2B5EF4-FFF2-40B4-BE49-F238E27FC236}">
                <a16:creationId xmlns:a16="http://schemas.microsoft.com/office/drawing/2014/main" id="{140DD477-A893-428A-1E4C-1FF9796C8414}"/>
              </a:ext>
            </a:extLst>
          </p:cNvPr>
          <p:cNvSpPr>
            <a:spLocks noGrp="1" noChangeArrowheads="1"/>
          </p:cNvSpPr>
          <p:nvPr>
            <p:ph idx="1"/>
          </p:nvPr>
        </p:nvSpPr>
        <p:spPr bwMode="auto">
          <a:xfrm>
            <a:off x="652520" y="1235718"/>
            <a:ext cx="5178312" cy="2636603"/>
          </a:xfrm>
          <a:prstGeom prst="rect">
            <a:avLst/>
          </a:prstGeom>
          <a:noFill/>
          <a:ln>
            <a:noFill/>
          </a:ln>
          <a:effectLst/>
        </p:spPr>
        <p:txBody>
          <a:bodyPr vert="horz" wrap="square" lIns="91440" tIns="0"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C00000"/>
                </a:solidFill>
                <a:effectLst/>
                <a:latin typeface="Helvetica Neue"/>
              </a:rPr>
              <a:t>The distribution of monthly charges for churned customers is shifted towards higher values than retained customers</a:t>
            </a:r>
            <a:r>
              <a:rPr kumimoji="0" lang="en-US" altLang="en-US" sz="1200" b="1" i="0" u="none" strike="noStrike" cap="none" normalizeH="0" baseline="0" dirty="0">
                <a:ln>
                  <a:noFill/>
                </a:ln>
                <a:solidFill>
                  <a:srgbClr val="000000"/>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0000"/>
                </a:solidFill>
                <a:effectLst/>
                <a:latin typeface="Helvetica Neue"/>
              </a:rPr>
              <a:t> The difference between the mean monthly suggests that. This indicates that churned customers tend to have higher monthly charges on average.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0000"/>
                </a:solidFill>
                <a:effectLst/>
                <a:latin typeface="Helvetica Neue"/>
              </a:rPr>
              <a:t> Peak Frequency of most customers who churned have the monthly charges between approx.</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$ 70-$ 80</a:t>
            </a:r>
            <a:r>
              <a:rPr kumimoji="0" lang="en-US" altLang="en-US" sz="1200" b="0" i="0" u="none" strike="noStrike" cap="none" normalizeH="0" baseline="0" dirty="0">
                <a:ln>
                  <a:noFill/>
                </a:ln>
                <a:solidFill>
                  <a:srgbClr val="000000"/>
                </a:solidFill>
                <a:effectLst/>
                <a:latin typeface="Helvetica Neue"/>
              </a:rPr>
              <a:t>, whereas most retained customers are between the monthly charges of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$ 15-$ 30</a:t>
            </a:r>
            <a:r>
              <a:rPr kumimoji="0" lang="en-US" altLang="en-US" sz="1200" b="0" i="0" u="none" strike="noStrike" cap="none" normalizeH="0" baseline="0" dirty="0">
                <a:ln>
                  <a:noFill/>
                </a:ln>
                <a:solidFill>
                  <a:srgbClr val="000000"/>
                </a:solidFill>
                <a:effectLst/>
                <a:latin typeface="Helvetica Neue"/>
              </a:rPr>
              <a:t> which we can see by the tallest bar in the second chart.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0000"/>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TextBox 84">
            <a:extLst>
              <a:ext uri="{FF2B5EF4-FFF2-40B4-BE49-F238E27FC236}">
                <a16:creationId xmlns:a16="http://schemas.microsoft.com/office/drawing/2014/main" id="{5224DAF7-6438-8D69-BD0A-A86C4E18D3B7}"/>
              </a:ext>
            </a:extLst>
          </p:cNvPr>
          <p:cNvSpPr txBox="1"/>
          <p:nvPr/>
        </p:nvSpPr>
        <p:spPr>
          <a:xfrm>
            <a:off x="676747" y="4097493"/>
            <a:ext cx="4957311" cy="461665"/>
          </a:xfrm>
          <a:prstGeom prst="rect">
            <a:avLst/>
          </a:prstGeom>
          <a:solidFill>
            <a:srgbClr val="F7EDE9"/>
          </a:solidFill>
        </p:spPr>
        <p:txBody>
          <a:bodyPr wrap="square" rtlCol="0">
            <a:spAutoFit/>
          </a:bodyPr>
          <a:lstStyle/>
          <a:p>
            <a:r>
              <a:rPr lang="en-US" sz="1200" b="0" i="0" dirty="0">
                <a:solidFill>
                  <a:srgbClr val="000000"/>
                </a:solidFill>
                <a:effectLst/>
                <a:latin typeface="Helvetica Neue"/>
              </a:rPr>
              <a:t>In summary, </a:t>
            </a:r>
            <a:r>
              <a:rPr lang="en-US" sz="1200" b="1" i="0" dirty="0">
                <a:solidFill>
                  <a:srgbClr val="C00000"/>
                </a:solidFill>
                <a:effectLst/>
                <a:latin typeface="Helvetica Neue"/>
              </a:rPr>
              <a:t>churned customers tend to have higher monthly charges on average than retained customers</a:t>
            </a:r>
            <a:r>
              <a:rPr lang="en-US" sz="1200" b="1" i="0" dirty="0">
                <a:solidFill>
                  <a:srgbClr val="000000"/>
                </a:solidFill>
                <a:effectLst/>
                <a:latin typeface="Helvetica Neue"/>
              </a:rPr>
              <a:t>.</a:t>
            </a:r>
            <a:endParaRPr lang="en-US" sz="1200" dirty="0"/>
          </a:p>
        </p:txBody>
      </p:sp>
      <p:pic>
        <p:nvPicPr>
          <p:cNvPr id="88" name="Picture 87" descr="A screenshot of a computer&#10;&#10;Description automatically generated">
            <a:extLst>
              <a:ext uri="{FF2B5EF4-FFF2-40B4-BE49-F238E27FC236}">
                <a16:creationId xmlns:a16="http://schemas.microsoft.com/office/drawing/2014/main" id="{5659B832-EC23-2AFA-715F-3206D5472807}"/>
              </a:ext>
            </a:extLst>
          </p:cNvPr>
          <p:cNvPicPr>
            <a:picLocks noChangeAspect="1"/>
          </p:cNvPicPr>
          <p:nvPr/>
        </p:nvPicPr>
        <p:blipFill>
          <a:blip r:embed="rId3"/>
          <a:stretch>
            <a:fillRect/>
          </a:stretch>
        </p:blipFill>
        <p:spPr>
          <a:xfrm>
            <a:off x="5815117" y="2112374"/>
            <a:ext cx="2761984" cy="3462995"/>
          </a:xfrm>
          <a:prstGeom prst="rect">
            <a:avLst/>
          </a:prstGeom>
        </p:spPr>
      </p:pic>
      <p:sp>
        <p:nvSpPr>
          <p:cNvPr id="89" name="TextBox 88">
            <a:extLst>
              <a:ext uri="{FF2B5EF4-FFF2-40B4-BE49-F238E27FC236}">
                <a16:creationId xmlns:a16="http://schemas.microsoft.com/office/drawing/2014/main" id="{6652D58A-A32E-4658-4B66-97EA836783DB}"/>
              </a:ext>
            </a:extLst>
          </p:cNvPr>
          <p:cNvSpPr txBox="1"/>
          <p:nvPr/>
        </p:nvSpPr>
        <p:spPr>
          <a:xfrm>
            <a:off x="10767527" y="1782147"/>
            <a:ext cx="956570" cy="307777"/>
          </a:xfrm>
          <a:prstGeom prst="rect">
            <a:avLst/>
          </a:prstGeom>
          <a:noFill/>
        </p:spPr>
        <p:txBody>
          <a:bodyPr wrap="square" rtlCol="0">
            <a:spAutoFit/>
          </a:bodyPr>
          <a:lstStyle/>
          <a:p>
            <a:r>
              <a:rPr lang="en-US" sz="1400" b="1" dirty="0"/>
              <a:t>Fig 2.</a:t>
            </a:r>
          </a:p>
        </p:txBody>
      </p:sp>
      <p:sp>
        <p:nvSpPr>
          <p:cNvPr id="103" name="Rectangle 102">
            <a:extLst>
              <a:ext uri="{FF2B5EF4-FFF2-40B4-BE49-F238E27FC236}">
                <a16:creationId xmlns:a16="http://schemas.microsoft.com/office/drawing/2014/main" id="{931D78C7-A0B9-F0FA-AC77-688BFCE1A281}"/>
              </a:ext>
            </a:extLst>
          </p:cNvPr>
          <p:cNvSpPr/>
          <p:nvPr/>
        </p:nvSpPr>
        <p:spPr>
          <a:xfrm>
            <a:off x="6718041" y="1716833"/>
            <a:ext cx="1112034"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chart 3.</a:t>
            </a:r>
          </a:p>
        </p:txBody>
      </p:sp>
    </p:spTree>
    <p:extLst>
      <p:ext uri="{BB962C8B-B14F-4D97-AF65-F5344CB8AC3E}">
        <p14:creationId xmlns:p14="http://schemas.microsoft.com/office/powerpoint/2010/main" val="1594094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1"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2"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3"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4"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5"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6"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7"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8"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9"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00"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1"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2"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4" name="Group 103">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05"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6"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7"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8"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9"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10"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11"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2"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3"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4"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5"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6"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8" name="Rectangle 117">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6844131" y="1428165"/>
            <a:ext cx="4137059" cy="528797"/>
          </a:xfrm>
        </p:spPr>
        <p:txBody>
          <a:bodyPr vert="horz" lIns="91440" tIns="45720" rIns="91440" bIns="45720" rtlCol="0" anchor="t">
            <a:normAutofit fontScale="90000"/>
          </a:bodyPr>
          <a:lstStyle/>
          <a:p>
            <a:r>
              <a:rPr lang="en-US" sz="3200" dirty="0"/>
              <a:t>Monthly charges</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6</a:t>
            </a:fld>
            <a:endParaRPr lang="en-US" sz="1900">
              <a:solidFill>
                <a:srgbClr val="FEFFFF"/>
              </a:solidFill>
            </a:endParaRPr>
          </a:p>
        </p:txBody>
      </p:sp>
      <p:sp>
        <p:nvSpPr>
          <p:cNvPr id="84" name="Rectangle 15">
            <a:extLst>
              <a:ext uri="{FF2B5EF4-FFF2-40B4-BE49-F238E27FC236}">
                <a16:creationId xmlns:a16="http://schemas.microsoft.com/office/drawing/2014/main" id="{140DD477-A893-428A-1E4C-1FF9796C8414}"/>
              </a:ext>
            </a:extLst>
          </p:cNvPr>
          <p:cNvSpPr>
            <a:spLocks noGrp="1" noChangeArrowheads="1"/>
          </p:cNvSpPr>
          <p:nvPr>
            <p:ph idx="1"/>
          </p:nvPr>
        </p:nvSpPr>
        <p:spPr bwMode="auto">
          <a:xfrm>
            <a:off x="474688" y="596497"/>
            <a:ext cx="5663797" cy="2359604"/>
          </a:xfrm>
          <a:prstGeom prst="rect">
            <a:avLst/>
          </a:prstGeom>
          <a:noFill/>
          <a:ln>
            <a:noFill/>
          </a:ln>
          <a:effectLst/>
        </p:spPr>
        <p:txBody>
          <a:bodyPr vert="horz" wrap="square" lIns="91440" tIns="0"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parajita" panose="02020603050405020304" pitchFamily="18" charset="0"/>
              <a:cs typeface="Aparajita"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solidFill>
                  <a:srgbClr val="000000"/>
                </a:solidFill>
                <a:latin typeface="Aparajita" panose="02020603050405020304" pitchFamily="18" charset="0"/>
                <a:cs typeface="Aparajita" panose="02020603050405020304" pitchFamily="18" charset="0"/>
              </a:rPr>
              <a:t>The median monthly charge is higher for churned customers ($79.65) than retained customers ($64.43). This reinforces the idea that </a:t>
            </a:r>
            <a:r>
              <a:rPr lang="en-US" altLang="en-US" sz="1800" b="1" dirty="0">
                <a:solidFill>
                  <a:srgbClr val="C00000"/>
                </a:solidFill>
                <a:latin typeface="Aparajita" panose="02020603050405020304" pitchFamily="18" charset="0"/>
                <a:cs typeface="Aparajita" panose="02020603050405020304" pitchFamily="18" charset="0"/>
              </a:rPr>
              <a:t>higher monthly costs are associated with increased churn risk</a:t>
            </a:r>
            <a:r>
              <a:rPr lang="en-US" altLang="en-US" sz="1800" dirty="0">
                <a:solidFill>
                  <a:srgbClr val="000000"/>
                </a:solidFill>
                <a:latin typeface="Aparajita" panose="02020603050405020304" pitchFamily="18" charset="0"/>
                <a:cs typeface="Aparajita" panose="02020603050405020304" pitchFamily="18" charset="0"/>
              </a:rPr>
              <a:t> and also suggests that lower monthly charges could be associated with customer retention.</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0000"/>
              </a:solidFill>
              <a:latin typeface="Aptos SemiBold" panose="020F0502020204030204" pitchFamily="34" charset="0"/>
              <a:cs typeface="Aparajita" panose="020B05020402040202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0000"/>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TextBox 84">
            <a:extLst>
              <a:ext uri="{FF2B5EF4-FFF2-40B4-BE49-F238E27FC236}">
                <a16:creationId xmlns:a16="http://schemas.microsoft.com/office/drawing/2014/main" id="{5224DAF7-6438-8D69-BD0A-A86C4E18D3B7}"/>
              </a:ext>
            </a:extLst>
          </p:cNvPr>
          <p:cNvSpPr txBox="1"/>
          <p:nvPr/>
        </p:nvSpPr>
        <p:spPr>
          <a:xfrm>
            <a:off x="467903" y="4028865"/>
            <a:ext cx="4966025" cy="1384995"/>
          </a:xfrm>
          <a:prstGeom prst="rect">
            <a:avLst/>
          </a:prstGeom>
          <a:solidFill>
            <a:srgbClr val="F7EDE9"/>
          </a:solidFill>
        </p:spPr>
        <p:txBody>
          <a:bodyPr wrap="square" rtlCol="0">
            <a:spAutoFit/>
          </a:bodyPr>
          <a:lstStyle/>
          <a:p>
            <a:r>
              <a:rPr lang="en-US" sz="1200" b="0" i="0" dirty="0">
                <a:solidFill>
                  <a:srgbClr val="000000"/>
                </a:solidFill>
                <a:effectLst/>
                <a:latin typeface="Helvetica Neue"/>
              </a:rPr>
              <a:t>In summary, The IQR for retained customers is greater than the IQR for churned customers, indicating more variability in the monthly charges for retained customers compared to churned customers.</a:t>
            </a:r>
          </a:p>
          <a:p>
            <a:endParaRPr lang="en-US" sz="1200" dirty="0">
              <a:solidFill>
                <a:srgbClr val="000000"/>
              </a:solidFill>
              <a:latin typeface="Helvetica Neue"/>
            </a:endParaRPr>
          </a:p>
          <a:p>
            <a:r>
              <a:rPr lang="en-US" sz="1200" dirty="0">
                <a:solidFill>
                  <a:srgbClr val="000000"/>
                </a:solidFill>
                <a:latin typeface="Helvetica Neue"/>
              </a:rPr>
              <a:t>- </a:t>
            </a:r>
            <a:r>
              <a:rPr lang="en-US" sz="1200" b="0" i="0" dirty="0">
                <a:solidFill>
                  <a:srgbClr val="000000"/>
                </a:solidFill>
                <a:effectLst/>
                <a:latin typeface="Helvetica Neue"/>
              </a:rPr>
              <a:t>In summary, </a:t>
            </a:r>
            <a:r>
              <a:rPr lang="en-US" sz="1200" b="0" i="1" dirty="0">
                <a:solidFill>
                  <a:srgbClr val="000000"/>
                </a:solidFill>
                <a:effectLst/>
                <a:latin typeface="Helvetica Neue"/>
              </a:rPr>
              <a:t>more variability in the monthly charges of retained customers</a:t>
            </a:r>
            <a:r>
              <a:rPr lang="en-US" sz="1200" b="0" i="0" dirty="0">
                <a:solidFill>
                  <a:srgbClr val="000000"/>
                </a:solidFill>
                <a:effectLst/>
                <a:latin typeface="Helvetica Neue"/>
              </a:rPr>
              <a:t> suggests regarding pricing flexibility and customization helps retain customers across diverse price points and tolerance levels</a:t>
            </a:r>
            <a:endParaRPr lang="en-US" sz="1200" dirty="0"/>
          </a:p>
        </p:txBody>
      </p:sp>
      <p:pic>
        <p:nvPicPr>
          <p:cNvPr id="8" name="Picture 7" descr="A comparison of a red and blue chart&#10;&#10;Description automatically generated">
            <a:extLst>
              <a:ext uri="{FF2B5EF4-FFF2-40B4-BE49-F238E27FC236}">
                <a16:creationId xmlns:a16="http://schemas.microsoft.com/office/drawing/2014/main" id="{C5AE48AF-FF43-7CC3-E938-0198F8A85684}"/>
              </a:ext>
            </a:extLst>
          </p:cNvPr>
          <p:cNvPicPr>
            <a:picLocks noChangeAspect="1"/>
          </p:cNvPicPr>
          <p:nvPr/>
        </p:nvPicPr>
        <p:blipFill>
          <a:blip r:embed="rId2"/>
          <a:stretch>
            <a:fillRect/>
          </a:stretch>
        </p:blipFill>
        <p:spPr>
          <a:xfrm>
            <a:off x="6096000" y="685794"/>
            <a:ext cx="5847761" cy="5486411"/>
          </a:xfrm>
          <a:prstGeom prst="rect">
            <a:avLst/>
          </a:prstGeom>
        </p:spPr>
      </p:pic>
      <p:sp>
        <p:nvSpPr>
          <p:cNvPr id="15" name="TextBox 14">
            <a:extLst>
              <a:ext uri="{FF2B5EF4-FFF2-40B4-BE49-F238E27FC236}">
                <a16:creationId xmlns:a16="http://schemas.microsoft.com/office/drawing/2014/main" id="{3B516618-FDE4-161F-2C54-6B93AAE85B28}"/>
              </a:ext>
            </a:extLst>
          </p:cNvPr>
          <p:cNvSpPr txBox="1"/>
          <p:nvPr/>
        </p:nvSpPr>
        <p:spPr>
          <a:xfrm>
            <a:off x="543585" y="2264258"/>
            <a:ext cx="5093036" cy="1200329"/>
          </a:xfrm>
          <a:prstGeom prst="rect">
            <a:avLst/>
          </a:prstGeom>
          <a:noFill/>
        </p:spPr>
        <p:txBody>
          <a:bodyPr wrap="square">
            <a:spAutoFit/>
          </a:bodyPr>
          <a:lstStyle/>
          <a:p>
            <a:pPr algn="l">
              <a:buFont typeface="Arial" panose="020B0604020202020204" pitchFamily="34" charset="0"/>
              <a:buChar char="•"/>
            </a:pPr>
            <a:r>
              <a:rPr lang="en-US" i="0" dirty="0">
                <a:solidFill>
                  <a:srgbClr val="000000"/>
                </a:solidFill>
                <a:effectLst/>
                <a:latin typeface="Aparajita" panose="02020603050405020304" pitchFamily="18" charset="0"/>
                <a:cs typeface="Aparajita" panose="02020603050405020304" pitchFamily="18" charset="0"/>
              </a:rPr>
              <a:t>Also, there are </a:t>
            </a:r>
            <a:r>
              <a:rPr lang="en-US" i="0" u="sng" dirty="0">
                <a:solidFill>
                  <a:srgbClr val="000000"/>
                </a:solidFill>
                <a:effectLst/>
                <a:latin typeface="Aparajita" panose="02020603050405020304" pitchFamily="18" charset="0"/>
                <a:cs typeface="Aparajita" panose="02020603050405020304" pitchFamily="18" charset="0"/>
              </a:rPr>
              <a:t>no evident outliers in both groups</a:t>
            </a:r>
            <a:r>
              <a:rPr lang="en-US" i="0" dirty="0">
                <a:solidFill>
                  <a:srgbClr val="000000"/>
                </a:solidFill>
                <a:effectLst/>
                <a:latin typeface="Aparajita" panose="02020603050405020304" pitchFamily="18" charset="0"/>
                <a:cs typeface="Aparajita" panose="02020603050405020304" pitchFamily="18" charset="0"/>
              </a:rPr>
              <a:t>, churned and retained customers, which suggests that both churned and retained customers' monthly charges are relatively consistent within the observed range.</a:t>
            </a:r>
          </a:p>
        </p:txBody>
      </p:sp>
      <p:sp>
        <p:nvSpPr>
          <p:cNvPr id="16" name="TextBox 15">
            <a:extLst>
              <a:ext uri="{FF2B5EF4-FFF2-40B4-BE49-F238E27FC236}">
                <a16:creationId xmlns:a16="http://schemas.microsoft.com/office/drawing/2014/main" id="{A8040818-8D9E-07F2-9F10-E2961F071AF9}"/>
              </a:ext>
            </a:extLst>
          </p:cNvPr>
          <p:cNvSpPr txBox="1"/>
          <p:nvPr/>
        </p:nvSpPr>
        <p:spPr>
          <a:xfrm>
            <a:off x="1611553" y="542506"/>
            <a:ext cx="2243035" cy="461665"/>
          </a:xfrm>
          <a:prstGeom prst="rect">
            <a:avLst/>
          </a:prstGeom>
          <a:noFill/>
        </p:spPr>
        <p:txBody>
          <a:bodyPr wrap="square" rtlCol="0">
            <a:spAutoFit/>
          </a:bodyPr>
          <a:lstStyle/>
          <a:p>
            <a:r>
              <a:rPr lang="en-US" sz="2400" b="1" dirty="0">
                <a:solidFill>
                  <a:srgbClr val="C00000"/>
                </a:solidFill>
              </a:rPr>
              <a:t>Analysis</a:t>
            </a:r>
          </a:p>
        </p:txBody>
      </p:sp>
      <p:sp>
        <p:nvSpPr>
          <p:cNvPr id="18" name="TextBox 17">
            <a:extLst>
              <a:ext uri="{FF2B5EF4-FFF2-40B4-BE49-F238E27FC236}">
                <a16:creationId xmlns:a16="http://schemas.microsoft.com/office/drawing/2014/main" id="{B211D220-EEEE-F2A4-C4F9-82BAD6F19208}"/>
              </a:ext>
            </a:extLst>
          </p:cNvPr>
          <p:cNvSpPr txBox="1"/>
          <p:nvPr/>
        </p:nvSpPr>
        <p:spPr>
          <a:xfrm>
            <a:off x="388931" y="119836"/>
            <a:ext cx="6097554" cy="36933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
        <p:nvSpPr>
          <p:cNvPr id="19" name="Rectangle: Rounded Corners 18">
            <a:extLst>
              <a:ext uri="{FF2B5EF4-FFF2-40B4-BE49-F238E27FC236}">
                <a16:creationId xmlns:a16="http://schemas.microsoft.com/office/drawing/2014/main" id="{57F03197-D5C1-3E24-487F-7DC36430D8AF}"/>
              </a:ext>
            </a:extLst>
          </p:cNvPr>
          <p:cNvSpPr/>
          <p:nvPr/>
        </p:nvSpPr>
        <p:spPr>
          <a:xfrm>
            <a:off x="10209211" y="5859329"/>
            <a:ext cx="1612675" cy="171571"/>
          </a:xfrm>
          <a:prstGeom prst="roundRect">
            <a:avLst/>
          </a:prstGeom>
          <a:solidFill>
            <a:srgbClr val="F7EDE9"/>
          </a:solidFill>
          <a:ln>
            <a:solidFill>
              <a:srgbClr val="F7ED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fig 3.</a:t>
            </a:r>
          </a:p>
        </p:txBody>
      </p:sp>
    </p:spTree>
    <p:extLst>
      <p:ext uri="{BB962C8B-B14F-4D97-AF65-F5344CB8AC3E}">
        <p14:creationId xmlns:p14="http://schemas.microsoft.com/office/powerpoint/2010/main" val="2487763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34DC-5A78-A79C-5707-F08CE3FBA5C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C3717AF-68F3-DFA2-CFA7-21537BD346B1}"/>
              </a:ext>
            </a:extLst>
          </p:cNvPr>
          <p:cNvSpPr>
            <a:spLocks noGrp="1"/>
          </p:cNvSpPr>
          <p:nvPr>
            <p:ph type="subTitle" idx="1"/>
          </p:nvPr>
        </p:nvSpPr>
        <p:spPr/>
        <p:txBody>
          <a:bodyPr/>
          <a:lstStyle/>
          <a:p>
            <a:endParaRPr lang="en-US"/>
          </a:p>
        </p:txBody>
      </p:sp>
      <p:pic>
        <p:nvPicPr>
          <p:cNvPr id="6" name="Picture Placeholder 5" descr="A screenshot of a computer&#10;&#10;Description automatically generated">
            <a:extLst>
              <a:ext uri="{FF2B5EF4-FFF2-40B4-BE49-F238E27FC236}">
                <a16:creationId xmlns:a16="http://schemas.microsoft.com/office/drawing/2014/main" id="{C2AA811C-EEB2-7020-2CC6-CF230ECE000D}"/>
              </a:ext>
            </a:extLst>
          </p:cNvPr>
          <p:cNvPicPr>
            <a:picLocks noGrp="1" noChangeAspect="1"/>
          </p:cNvPicPr>
          <p:nvPr>
            <p:ph type="pic" sz="quarter" idx="15"/>
          </p:nvPr>
        </p:nvPicPr>
        <p:blipFill>
          <a:blip r:embed="rId2"/>
          <a:stretch>
            <a:fillRect/>
          </a:stretch>
        </p:blipFill>
        <p:spPr>
          <a:xfrm>
            <a:off x="6061970" y="1170881"/>
            <a:ext cx="5274644" cy="4163006"/>
          </a:xfrm>
        </p:spPr>
      </p:pic>
      <p:sp>
        <p:nvSpPr>
          <p:cNvPr id="7" name="TextBox 6">
            <a:extLst>
              <a:ext uri="{FF2B5EF4-FFF2-40B4-BE49-F238E27FC236}">
                <a16:creationId xmlns:a16="http://schemas.microsoft.com/office/drawing/2014/main" id="{269828D2-26A5-0670-B8EE-753C4A9F4632}"/>
              </a:ext>
            </a:extLst>
          </p:cNvPr>
          <p:cNvSpPr txBox="1"/>
          <p:nvPr/>
        </p:nvSpPr>
        <p:spPr>
          <a:xfrm>
            <a:off x="1121413" y="797768"/>
            <a:ext cx="4756873" cy="4524315"/>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The </a:t>
            </a:r>
            <a:r>
              <a:rPr lang="en-US" b="1" dirty="0">
                <a:latin typeface="Aparajita" panose="02020603050405020304" pitchFamily="18" charset="0"/>
                <a:cs typeface="Aparajita" panose="02020603050405020304" pitchFamily="18" charset="0"/>
              </a:rPr>
              <a:t>churn rate is lowest at $ &lt;20 bin which is only 8.97 %.</a:t>
            </a:r>
          </a:p>
          <a:p>
            <a:r>
              <a:rPr lang="en-US" dirty="0">
                <a:latin typeface="Aparajita" panose="02020603050405020304" pitchFamily="18" charset="0"/>
                <a:cs typeface="Aparajita" panose="02020603050405020304" pitchFamily="18" charset="0"/>
              </a:rPr>
              <a:t>- Our fig2. at slide # 5 also pointed us that customers who are in the monthly charge </a:t>
            </a:r>
            <a:r>
              <a:rPr lang="en-US" b="1" dirty="0">
                <a:solidFill>
                  <a:srgbClr val="C00000"/>
                </a:solidFill>
                <a:latin typeface="Aparajita" panose="02020603050405020304" pitchFamily="18" charset="0"/>
                <a:cs typeface="Aparajita" panose="02020603050405020304" pitchFamily="18" charset="0"/>
              </a:rPr>
              <a:t>bin of around $20 </a:t>
            </a:r>
            <a:r>
              <a:rPr lang="en-US" dirty="0">
                <a:latin typeface="Aparajita" panose="02020603050405020304" pitchFamily="18" charset="0"/>
                <a:cs typeface="Aparajita" panose="02020603050405020304" pitchFamily="18" charset="0"/>
              </a:rPr>
              <a:t>(most affordable service) have the </a:t>
            </a:r>
            <a:r>
              <a:rPr lang="en-US" b="1" dirty="0">
                <a:solidFill>
                  <a:srgbClr val="C00000"/>
                </a:solidFill>
                <a:latin typeface="Aparajita" panose="02020603050405020304" pitchFamily="18" charset="0"/>
                <a:cs typeface="Aparajita" panose="02020603050405020304" pitchFamily="18" charset="0"/>
              </a:rPr>
              <a:t>highest retention rate</a:t>
            </a:r>
            <a:r>
              <a:rPr lang="en-US" dirty="0">
                <a:latin typeface="Aparajita" panose="02020603050405020304" pitchFamily="18" charset="0"/>
                <a:cs typeface="Aparajita" panose="02020603050405020304" pitchFamily="18" charset="0"/>
              </a:rPr>
              <a:t>. </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 The average monthly spending customers, which falls between </a:t>
            </a:r>
            <a:r>
              <a:rPr lang="en-US" b="1" dirty="0">
                <a:solidFill>
                  <a:srgbClr val="C00000"/>
                </a:solidFill>
                <a:latin typeface="Aparajita" panose="02020603050405020304" pitchFamily="18" charset="0"/>
                <a:cs typeface="Aparajita" panose="02020603050405020304" pitchFamily="18" charset="0"/>
              </a:rPr>
              <a:t>$70 - $100, have churned the most</a:t>
            </a:r>
            <a:r>
              <a:rPr lang="en-US" dirty="0">
                <a:latin typeface="Aparajita" panose="02020603050405020304" pitchFamily="18" charset="0"/>
                <a:cs typeface="Aparajita" panose="02020603050405020304" pitchFamily="18" charset="0"/>
              </a:rPr>
              <a:t>, while low and high-spending customers have churned less. </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 There is also a notably </a:t>
            </a:r>
            <a:r>
              <a:rPr lang="en-US" dirty="0">
                <a:solidFill>
                  <a:srgbClr val="C00000"/>
                </a:solidFill>
                <a:latin typeface="Aparajita" panose="02020603050405020304" pitchFamily="18" charset="0"/>
                <a:cs typeface="Aparajita" panose="02020603050405020304" pitchFamily="18" charset="0"/>
              </a:rPr>
              <a:t>lower churn rate in the $110 - $ 120</a:t>
            </a:r>
            <a:r>
              <a:rPr lang="en-US" dirty="0">
                <a:latin typeface="Aparajita" panose="02020603050405020304" pitchFamily="18" charset="0"/>
                <a:cs typeface="Aparajita" panose="02020603050405020304" pitchFamily="18" charset="0"/>
              </a:rPr>
              <a:t> range, suggesting perceived </a:t>
            </a:r>
            <a:r>
              <a:rPr lang="en-US" b="1" dirty="0">
                <a:latin typeface="Aparajita" panose="02020603050405020304" pitchFamily="18" charset="0"/>
                <a:cs typeface="Aparajita" panose="02020603050405020304" pitchFamily="18" charset="0"/>
              </a:rPr>
              <a:t>higher value </a:t>
            </a:r>
            <a:r>
              <a:rPr lang="en-US" dirty="0">
                <a:latin typeface="Aparajita" panose="02020603050405020304" pitchFamily="18" charset="0"/>
                <a:cs typeface="Aparajita" panose="02020603050405020304" pitchFamily="18" charset="0"/>
              </a:rPr>
              <a:t>or satisfaction with the service they are receiving, </a:t>
            </a:r>
            <a:r>
              <a:rPr lang="en-US" b="1" dirty="0">
                <a:latin typeface="Aparajita" panose="02020603050405020304" pitchFamily="18" charset="0"/>
                <a:cs typeface="Aparajita" panose="02020603050405020304" pitchFamily="18" charset="0"/>
              </a:rPr>
              <a:t>premium or bundled </a:t>
            </a:r>
            <a:r>
              <a:rPr lang="en-US" dirty="0">
                <a:latin typeface="Aparajita" panose="02020603050405020304" pitchFamily="18" charset="0"/>
                <a:cs typeface="Aparajita" panose="02020603050405020304" pitchFamily="18" charset="0"/>
              </a:rPr>
              <a:t>services, hefty </a:t>
            </a:r>
            <a:r>
              <a:rPr lang="en-US" b="1" dirty="0">
                <a:latin typeface="Aparajita" panose="02020603050405020304" pitchFamily="18" charset="0"/>
                <a:cs typeface="Aparajita" panose="02020603050405020304" pitchFamily="18" charset="0"/>
              </a:rPr>
              <a:t>cancellation</a:t>
            </a:r>
            <a:r>
              <a:rPr lang="en-US" dirty="0">
                <a:latin typeface="Aparajita" panose="02020603050405020304" pitchFamily="18" charset="0"/>
                <a:cs typeface="Aparajita" panose="02020603050405020304" pitchFamily="18" charset="0"/>
              </a:rPr>
              <a:t> fees, or better or more </a:t>
            </a:r>
            <a:r>
              <a:rPr lang="en-US" b="1" dirty="0">
                <a:latin typeface="Aparajita" panose="02020603050405020304" pitchFamily="18" charset="0"/>
                <a:cs typeface="Aparajita" panose="02020603050405020304" pitchFamily="18" charset="0"/>
              </a:rPr>
              <a:t>personalized </a:t>
            </a:r>
            <a:r>
              <a:rPr lang="en-US" dirty="0">
                <a:latin typeface="Aparajita" panose="02020603050405020304" pitchFamily="18" charset="0"/>
                <a:cs typeface="Aparajita" panose="02020603050405020304" pitchFamily="18" charset="0"/>
              </a:rPr>
              <a:t>customer service, and fewer competitive options available for the specific services.</a:t>
            </a:r>
          </a:p>
        </p:txBody>
      </p:sp>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3</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6522098" y="797768"/>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Creating bins in Monthly charges</a:t>
            </a:r>
          </a:p>
        </p:txBody>
      </p:sp>
      <p:sp>
        <p:nvSpPr>
          <p:cNvPr id="5" name="TextBox 4">
            <a:extLst>
              <a:ext uri="{FF2B5EF4-FFF2-40B4-BE49-F238E27FC236}">
                <a16:creationId xmlns:a16="http://schemas.microsoft.com/office/drawing/2014/main" id="{A9FCF6B0-E93E-EB8C-B9C4-3704BEF6E379}"/>
              </a:ext>
            </a:extLst>
          </p:cNvPr>
          <p:cNvSpPr txBox="1"/>
          <p:nvPr/>
        </p:nvSpPr>
        <p:spPr>
          <a:xfrm>
            <a:off x="388931" y="119836"/>
            <a:ext cx="6097554" cy="36933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Tree>
    <p:extLst>
      <p:ext uri="{BB962C8B-B14F-4D97-AF65-F5344CB8AC3E}">
        <p14:creationId xmlns:p14="http://schemas.microsoft.com/office/powerpoint/2010/main" val="80294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361930" y="162501"/>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Monthly charges and Churn rate</a:t>
            </a:r>
          </a:p>
        </p:txBody>
      </p:sp>
      <p:sp>
        <p:nvSpPr>
          <p:cNvPr id="7" name="TextBox 6">
            <a:extLst>
              <a:ext uri="{FF2B5EF4-FFF2-40B4-BE49-F238E27FC236}">
                <a16:creationId xmlns:a16="http://schemas.microsoft.com/office/drawing/2014/main" id="{AA504104-D9FA-47EC-4F05-28396218F991}"/>
              </a:ext>
            </a:extLst>
          </p:cNvPr>
          <p:cNvSpPr txBox="1"/>
          <p:nvPr/>
        </p:nvSpPr>
        <p:spPr>
          <a:xfrm>
            <a:off x="624323" y="2228671"/>
            <a:ext cx="5400675" cy="1200329"/>
          </a:xfrm>
          <a:prstGeom prst="rect">
            <a:avLst/>
          </a:prstGeom>
          <a:noFill/>
        </p:spPr>
        <p:txBody>
          <a:bodyPr wrap="square" rtlCol="0">
            <a:spAutoFit/>
          </a:bodyPr>
          <a:lstStyle/>
          <a:p>
            <a:r>
              <a:rPr lang="en-US" dirty="0">
                <a:solidFill>
                  <a:srgbClr val="000000"/>
                </a:solidFill>
                <a:latin typeface="Aparajita" panose="02020603050405020304" pitchFamily="18" charset="0"/>
                <a:cs typeface="Aparajita" panose="02020603050405020304" pitchFamily="18" charset="0"/>
              </a:rPr>
              <a:t>T</a:t>
            </a:r>
            <a:r>
              <a:rPr lang="en-US" b="0" i="0" dirty="0">
                <a:solidFill>
                  <a:srgbClr val="000000"/>
                </a:solidFill>
                <a:effectLst/>
                <a:latin typeface="Aparajita" panose="02020603050405020304" pitchFamily="18" charset="0"/>
                <a:cs typeface="Aparajita" panose="02020603050405020304" pitchFamily="18" charset="0"/>
              </a:rPr>
              <a:t>he correlation coefficient of approx</a:t>
            </a:r>
            <a:r>
              <a:rPr lang="en-US" b="1" i="0" dirty="0">
                <a:solidFill>
                  <a:srgbClr val="C00000"/>
                </a:solidFill>
                <a:effectLst/>
                <a:latin typeface="Aparajita" panose="02020603050405020304" pitchFamily="18" charset="0"/>
                <a:cs typeface="Aparajita" panose="02020603050405020304" pitchFamily="18" charset="0"/>
              </a:rPr>
              <a:t>. 0.193 indicates a weak positive linear relationship </a:t>
            </a:r>
            <a:r>
              <a:rPr lang="en-US" b="0" i="0" dirty="0">
                <a:solidFill>
                  <a:srgbClr val="000000"/>
                </a:solidFill>
                <a:effectLst/>
                <a:latin typeface="Aparajita" panose="02020603050405020304" pitchFamily="18" charset="0"/>
                <a:cs typeface="Aparajita" panose="02020603050405020304" pitchFamily="18" charset="0"/>
              </a:rPr>
              <a:t>between the two variables. This suggests that as monthly charges increase, there is a </a:t>
            </a:r>
            <a:r>
              <a:rPr lang="en-US" b="0" i="0" dirty="0">
                <a:solidFill>
                  <a:srgbClr val="C00000"/>
                </a:solidFill>
                <a:effectLst/>
                <a:latin typeface="Aparajita" panose="02020603050405020304" pitchFamily="18" charset="0"/>
                <a:cs typeface="Aparajita" panose="02020603050405020304" pitchFamily="18" charset="0"/>
              </a:rPr>
              <a:t>slightly higher likelihood </a:t>
            </a:r>
            <a:r>
              <a:rPr lang="en-US" b="0" i="0" dirty="0">
                <a:solidFill>
                  <a:srgbClr val="000000"/>
                </a:solidFill>
                <a:effectLst/>
                <a:latin typeface="Aparajita" panose="02020603050405020304" pitchFamily="18" charset="0"/>
                <a:cs typeface="Aparajita" panose="02020603050405020304" pitchFamily="18" charset="0"/>
              </a:rPr>
              <a:t>of churn, although </a:t>
            </a:r>
            <a:r>
              <a:rPr lang="en-US" b="0" i="0" dirty="0">
                <a:solidFill>
                  <a:srgbClr val="C00000"/>
                </a:solidFill>
                <a:effectLst/>
                <a:latin typeface="Aparajita" panose="02020603050405020304" pitchFamily="18" charset="0"/>
                <a:cs typeface="Aparajita" panose="02020603050405020304" pitchFamily="18" charset="0"/>
              </a:rPr>
              <a:t>the relationship is not strong</a:t>
            </a:r>
            <a:r>
              <a:rPr lang="en-US" b="0" i="0" dirty="0">
                <a:solidFill>
                  <a:srgbClr val="000000"/>
                </a:solidFill>
                <a:effectLst/>
                <a:latin typeface="Aparajita" panose="02020603050405020304" pitchFamily="18" charset="0"/>
                <a:cs typeface="Aparajita" panose="02020603050405020304" pitchFamily="18" charset="0"/>
              </a:rPr>
              <a:t>.</a:t>
            </a:r>
            <a:endParaRPr lang="en-US" dirty="0">
              <a:latin typeface="Aparajita" panose="02020603050405020304" pitchFamily="18" charset="0"/>
              <a:cs typeface="Aparajita" panose="02020603050405020304" pitchFamily="18" charset="0"/>
            </a:endParaRPr>
          </a:p>
        </p:txBody>
      </p:sp>
      <p:pic>
        <p:nvPicPr>
          <p:cNvPr id="8" name="Content Placeholder 7" descr="A white rectangular object with text&#10;&#10;Description automatically generated">
            <a:extLst>
              <a:ext uri="{FF2B5EF4-FFF2-40B4-BE49-F238E27FC236}">
                <a16:creationId xmlns:a16="http://schemas.microsoft.com/office/drawing/2014/main" id="{9E9897DD-650E-AA43-709B-2729642D103D}"/>
              </a:ext>
            </a:extLst>
          </p:cNvPr>
          <p:cNvPicPr>
            <a:picLocks noGrp="1" noChangeAspect="1"/>
          </p:cNvPicPr>
          <p:nvPr>
            <p:ph idx="1"/>
          </p:nvPr>
        </p:nvPicPr>
        <p:blipFill>
          <a:blip r:embed="rId2"/>
          <a:stretch>
            <a:fillRect/>
          </a:stretch>
        </p:blipFill>
        <p:spPr>
          <a:xfrm>
            <a:off x="6286831" y="1630335"/>
            <a:ext cx="5139193" cy="900232"/>
          </a:xfrm>
        </p:spPr>
      </p:pic>
    </p:spTree>
    <p:extLst>
      <p:ext uri="{BB962C8B-B14F-4D97-AF65-F5344CB8AC3E}">
        <p14:creationId xmlns:p14="http://schemas.microsoft.com/office/powerpoint/2010/main" val="1873168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descr="A graph with blue dots&#10;&#10;Description automatically generated">
            <a:extLst>
              <a:ext uri="{FF2B5EF4-FFF2-40B4-BE49-F238E27FC236}">
                <a16:creationId xmlns:a16="http://schemas.microsoft.com/office/drawing/2014/main" id="{B1A13F50-003F-D228-7D87-4778C6A8D91E}"/>
              </a:ext>
            </a:extLst>
          </p:cNvPr>
          <p:cNvPicPr>
            <a:picLocks noGrp="1" noChangeAspect="1"/>
          </p:cNvPicPr>
          <p:nvPr>
            <p:ph idx="1"/>
          </p:nvPr>
        </p:nvPicPr>
        <p:blipFill>
          <a:blip r:embed="rId2"/>
          <a:stretch>
            <a:fillRect/>
          </a:stretch>
        </p:blipFill>
        <p:spPr>
          <a:xfrm>
            <a:off x="3128211" y="1170881"/>
            <a:ext cx="7067243" cy="4740969"/>
          </a:xfrm>
        </p:spPr>
      </p:pic>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4</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4584073" y="573037"/>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Monthly charges and Churn rate</a:t>
            </a:r>
          </a:p>
        </p:txBody>
      </p:sp>
      <p:sp>
        <p:nvSpPr>
          <p:cNvPr id="2" name="TextBox 1">
            <a:extLst>
              <a:ext uri="{FF2B5EF4-FFF2-40B4-BE49-F238E27FC236}">
                <a16:creationId xmlns:a16="http://schemas.microsoft.com/office/drawing/2014/main" id="{E5F4CC4E-22AC-39A5-42F1-35A6F2586C5B}"/>
              </a:ext>
            </a:extLst>
          </p:cNvPr>
          <p:cNvSpPr txBox="1"/>
          <p:nvPr/>
        </p:nvSpPr>
        <p:spPr>
          <a:xfrm>
            <a:off x="388931" y="119835"/>
            <a:ext cx="3332279" cy="36933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Tree>
    <p:extLst>
      <p:ext uri="{BB962C8B-B14F-4D97-AF65-F5344CB8AC3E}">
        <p14:creationId xmlns:p14="http://schemas.microsoft.com/office/powerpoint/2010/main" val="140043916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40516B-48FB-4D57-95FA-8E4F976B93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6ABA68-728F-44C2-8940-18E1D6B008E4}">
  <ds:schemaRefs>
    <ds:schemaRef ds:uri="230e9df3-be65-4c73-a93b-d1236ebd677e"/>
    <ds:schemaRef ds:uri="http://www.w3.org/XML/1998/namespace"/>
    <ds:schemaRef ds:uri="http://schemas.openxmlformats.org/package/2006/metadata/core-properties"/>
    <ds:schemaRef ds:uri="http://schemas.microsoft.com/office/2006/documentManagement/types"/>
    <ds:schemaRef ds:uri="http://schemas.microsoft.com/sharepoint/v3"/>
    <ds:schemaRef ds:uri="http://schemas.microsoft.com/office/infopath/2007/PartnerControls"/>
    <ds:schemaRef ds:uri="http://purl.org/dc/dcmitype/"/>
    <ds:schemaRef ds:uri="http://purl.org/dc/terms/"/>
    <ds:schemaRef ds:uri="http://purl.org/dc/elements/1.1/"/>
    <ds:schemaRef ds:uri="16c05727-aa75-4e4a-9b5f-8a80a1165891"/>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94EF084B-5A4B-4E86-9EFC-7F4F11C202F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Wisp</Template>
  <TotalTime>600</TotalTime>
  <Words>2177</Words>
  <Application>Microsoft Office PowerPoint</Application>
  <PresentationFormat>Widescreen</PresentationFormat>
  <Paragraphs>176</Paragraphs>
  <Slides>19</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19</vt:i4>
      </vt:variant>
    </vt:vector>
  </HeadingPairs>
  <TitlesOfParts>
    <vt:vector size="37" baseType="lpstr">
      <vt:lpstr>Aa</vt:lpstr>
      <vt:lpstr>Aparajita</vt:lpstr>
      <vt:lpstr>Aptos</vt:lpstr>
      <vt:lpstr>Aptos ExtraBold</vt:lpstr>
      <vt:lpstr>Aptos SemiBold</vt:lpstr>
      <vt:lpstr>Arial</vt:lpstr>
      <vt:lpstr>Arial Nova</vt:lpstr>
      <vt:lpstr>Calibri</vt:lpstr>
      <vt:lpstr>Century Gothic</vt:lpstr>
      <vt:lpstr>Courier New</vt:lpstr>
      <vt:lpstr>Goudy Old Style</vt:lpstr>
      <vt:lpstr>Hadassah Friedlaender</vt:lpstr>
      <vt:lpstr>Helvetica Neue</vt:lpstr>
      <vt:lpstr>inherit</vt:lpstr>
      <vt:lpstr>var(--subtitle-font)</vt:lpstr>
      <vt:lpstr>var(--title-font)</vt:lpstr>
      <vt:lpstr>Wingdings 3</vt:lpstr>
      <vt:lpstr>Wisp</vt:lpstr>
      <vt:lpstr>Telco Customer Churn</vt:lpstr>
      <vt:lpstr>PowerPoint Presentation</vt:lpstr>
      <vt:lpstr>Dataset quick Analysis</vt:lpstr>
      <vt:lpstr>Exploratory Data Analysis</vt:lpstr>
      <vt:lpstr>Monthly charges (continued)</vt:lpstr>
      <vt:lpstr>Monthly charges</vt:lpstr>
      <vt:lpstr>PowerPoint Presentation</vt:lpstr>
      <vt:lpstr>PowerPoint Presentation</vt:lpstr>
      <vt:lpstr>PowerPoint Presentation</vt:lpstr>
      <vt:lpstr>PowerPoint Presentation</vt:lpstr>
      <vt:lpstr>Analysis</vt:lpstr>
      <vt:lpstr>Analysis</vt:lpstr>
      <vt:lpstr>Analysis</vt:lpstr>
      <vt:lpstr>Analysis</vt:lpstr>
      <vt:lpstr>Analysis</vt:lpstr>
      <vt:lpstr>Analysis</vt:lpstr>
      <vt:lpstr>Conclusion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business plan</dc:title>
  <dc:creator>Stuti M. Poudel</dc:creator>
  <cp:lastModifiedBy>Stuti M. Poudel</cp:lastModifiedBy>
  <cp:revision>69</cp:revision>
  <dcterms:created xsi:type="dcterms:W3CDTF">2023-11-19T20:35:33Z</dcterms:created>
  <dcterms:modified xsi:type="dcterms:W3CDTF">2023-11-20T21:05:30Z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